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0"/>
  </p:notesMasterIdLst>
  <p:sldIdLst>
    <p:sldId id="282" r:id="rId2"/>
    <p:sldId id="303" r:id="rId3"/>
    <p:sldId id="324" r:id="rId4"/>
    <p:sldId id="307" r:id="rId5"/>
    <p:sldId id="306" r:id="rId6"/>
    <p:sldId id="329" r:id="rId7"/>
    <p:sldId id="319" r:id="rId8"/>
    <p:sldId id="33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53B9FF"/>
    <a:srgbClr val="EBFBFF"/>
    <a:srgbClr val="FFAA8F"/>
    <a:srgbClr val="0038EA"/>
    <a:srgbClr val="7596FF"/>
    <a:srgbClr val="BAE8BA"/>
    <a:srgbClr val="55C755"/>
    <a:srgbClr val="008000"/>
    <a:srgbClr val="0066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3250" autoAdjust="0"/>
  </p:normalViewPr>
  <p:slideViewPr>
    <p:cSldViewPr>
      <p:cViewPr varScale="1">
        <p:scale>
          <a:sx n="69" d="100"/>
          <a:sy n="69" d="100"/>
        </p:scale>
        <p:origin x="-133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FA8BA3-7B25-4996-9212-EB4761B91232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07B15C-D00C-418B-BB8B-3ED204347F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076602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07B15C-D00C-418B-BB8B-3ED204347FB6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852230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BB10F-C58C-4E8C-95F3-AAEAF5AF6BAB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DEDE2-F71E-49E2-B9FC-BDF377D4C0AA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53B9FF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 userDrawn="1"/>
        </p:nvSpPr>
        <p:spPr>
          <a:xfrm>
            <a:off x="7596336" y="6399946"/>
            <a:ext cx="1474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Рябова Л.Н.</a:t>
            </a:r>
            <a:endParaRPr lang="ru-RU" b="1" dirty="0">
              <a:solidFill>
                <a:schemeClr val="accent5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cover dir="l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BB10F-C58C-4E8C-95F3-AAEAF5AF6BAB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DEDE2-F71E-49E2-B9FC-BDF377D4C0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l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BB10F-C58C-4E8C-95F3-AAEAF5AF6BAB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DEDE2-F71E-49E2-B9FC-BDF377D4C0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l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BB10F-C58C-4E8C-95F3-AAEAF5AF6BAB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DEDE2-F71E-49E2-B9FC-BDF377D4C0AA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96" y="-8070"/>
            <a:ext cx="9137104" cy="6866069"/>
          </a:xfrm>
          <a:prstGeom prst="rect">
            <a:avLst/>
          </a:prstGeom>
          <a:ln w="38100" cap="sq">
            <a:solidFill>
              <a:srgbClr val="53B9FF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Прямоугольник 7"/>
          <p:cNvSpPr/>
          <p:nvPr userDrawn="1"/>
        </p:nvSpPr>
        <p:spPr>
          <a:xfrm>
            <a:off x="176922" y="186622"/>
            <a:ext cx="8817532" cy="6476684"/>
          </a:xfrm>
          <a:prstGeom prst="rect">
            <a:avLst/>
          </a:prstGeom>
          <a:solidFill>
            <a:schemeClr val="lt1">
              <a:alpha val="81000"/>
            </a:schemeClr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cover dir="l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BB10F-C58C-4E8C-95F3-AAEAF5AF6BAB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DEDE2-F71E-49E2-B9FC-BDF377D4C0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l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BB10F-C58C-4E8C-95F3-AAEAF5AF6BAB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DEDE2-F71E-49E2-B9FC-BDF377D4C0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l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BB10F-C58C-4E8C-95F3-AAEAF5AF6BAB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DEDE2-F71E-49E2-B9FC-BDF377D4C0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l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BB10F-C58C-4E8C-95F3-AAEAF5AF6BAB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DEDE2-F71E-49E2-B9FC-BDF377D4C0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l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BB10F-C58C-4E8C-95F3-AAEAF5AF6BAB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DEDE2-F71E-49E2-B9FC-BDF377D4C0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l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BB10F-C58C-4E8C-95F3-AAEAF5AF6BAB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DEDE2-F71E-49E2-B9FC-BDF377D4C0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l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BB10F-C58C-4E8C-95F3-AAEAF5AF6BAB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DEDE2-F71E-49E2-B9FC-BDF377D4C0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l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FBB10F-C58C-4E8C-95F3-AAEAF5AF6BAB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0DEDE2-F71E-49E2-B9FC-BDF377D4C0A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slow">
    <p:cover dir="ld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2532960"/>
            <a:ext cx="91440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33CC"/>
                </a:solidFill>
              </a:rPr>
              <a:t> </a:t>
            </a:r>
          </a:p>
          <a:p>
            <a:pPr algn="ctr"/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33CC"/>
              </a:solidFill>
            </a:endParaRPr>
          </a:p>
        </p:txBody>
      </p:sp>
      <p:sp>
        <p:nvSpPr>
          <p:cNvPr id="13" name="Прямоугольник 12">
            <a:hlinkClick r:id="" action="ppaction://hlinkshowjump?jump=nextslide"/>
          </p:cNvPr>
          <p:cNvSpPr/>
          <p:nvPr/>
        </p:nvSpPr>
        <p:spPr>
          <a:xfrm>
            <a:off x="395536" y="4437112"/>
            <a:ext cx="1224136" cy="50405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95536" y="1031188"/>
            <a:ext cx="863600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Климат Казахстана:</a:t>
            </a:r>
            <a:endParaRPr lang="ru-RU" sz="72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5" name="Прямоугольник 14">
            <a:hlinkClick r:id="" action="ppaction://noaction"/>
          </p:cNvPr>
          <p:cNvSpPr/>
          <p:nvPr/>
        </p:nvSpPr>
        <p:spPr>
          <a:xfrm>
            <a:off x="1979712" y="5517232"/>
            <a:ext cx="1152128" cy="43204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>
            <a:hlinkClick r:id="" action="ppaction://noaction"/>
          </p:cNvPr>
          <p:cNvSpPr/>
          <p:nvPr/>
        </p:nvSpPr>
        <p:spPr>
          <a:xfrm>
            <a:off x="3635896" y="4509120"/>
            <a:ext cx="1152128" cy="43204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>
            <a:hlinkClick r:id="rId3" action="ppaction://hlinksldjump"/>
          </p:cNvPr>
          <p:cNvSpPr/>
          <p:nvPr/>
        </p:nvSpPr>
        <p:spPr>
          <a:xfrm>
            <a:off x="6660232" y="4509120"/>
            <a:ext cx="1368152" cy="43204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>
            <a:hlinkClick r:id="rId3" action="ppaction://hlinksldjump"/>
          </p:cNvPr>
          <p:cNvSpPr/>
          <p:nvPr/>
        </p:nvSpPr>
        <p:spPr>
          <a:xfrm>
            <a:off x="5148064" y="5445224"/>
            <a:ext cx="1152128" cy="43204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35246" y="2102073"/>
            <a:ext cx="885066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Местная циркуляция атмосферы.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131840" y="4005064"/>
            <a:ext cx="2808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География </a:t>
            </a:r>
            <a:r>
              <a:rPr lang="ru-RU" dirty="0" smtClean="0"/>
              <a:t>К</a:t>
            </a:r>
            <a:r>
              <a:rPr lang="ru-RU" dirty="0" smtClean="0"/>
              <a:t>азахстана </a:t>
            </a:r>
          </a:p>
          <a:p>
            <a:pPr algn="ctr"/>
            <a:r>
              <a:rPr lang="ru-RU" dirty="0" smtClean="0"/>
              <a:t>8 класс.</a:t>
            </a:r>
            <a:endParaRPr lang="ru-RU" dirty="0"/>
          </a:p>
        </p:txBody>
      </p:sp>
    </p:spTree>
  </p:cSld>
  <p:clrMapOvr>
    <a:masterClrMapping/>
  </p:clrMapOvr>
  <p:transition spd="slow">
    <p:cover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nuz.5an.kz/files/kazakhstan_2.gi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t="8819"/>
          <a:stretch/>
        </p:blipFill>
        <p:spPr bwMode="auto">
          <a:xfrm>
            <a:off x="158069" y="764705"/>
            <a:ext cx="8783275" cy="5821978"/>
          </a:xfrm>
          <a:prstGeom prst="rect">
            <a:avLst/>
          </a:prstGeom>
          <a:ln w="38100" cap="sq">
            <a:solidFill>
              <a:srgbClr val="0033C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84415" y="260648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Ось </a:t>
            </a:r>
            <a:r>
              <a:rPr lang="ru-RU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Воейкова</a:t>
            </a:r>
            <a:r>
              <a:rPr lang="ru-RU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ru-RU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1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ятиугольник 4"/>
          <p:cNvSpPr/>
          <p:nvPr/>
        </p:nvSpPr>
        <p:spPr>
          <a:xfrm>
            <a:off x="170977" y="2780928"/>
            <a:ext cx="8856476" cy="104614"/>
          </a:xfrm>
          <a:prstGeom prst="homePlat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 rot="19641637" flipV="1">
            <a:off x="4635850" y="1953025"/>
            <a:ext cx="1626358" cy="526603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70977" y="764705"/>
            <a:ext cx="4777402" cy="38779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Южные и юго-западные ветры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трелка вправо 7"/>
          <p:cNvSpPr/>
          <p:nvPr/>
        </p:nvSpPr>
        <p:spPr>
          <a:xfrm rot="16200000" flipV="1">
            <a:off x="3786875" y="1765492"/>
            <a:ext cx="1464419" cy="526603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 rot="5400000" flipV="1">
            <a:off x="3763001" y="3412393"/>
            <a:ext cx="1512168" cy="526603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 rot="8973043" flipV="1">
            <a:off x="2872962" y="3107852"/>
            <a:ext cx="1512168" cy="526603"/>
          </a:xfrm>
          <a:prstGeom prst="rightArrow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3336579" y="6132590"/>
            <a:ext cx="5604765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Северные  и северо-восточные ветры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791329" y="2998478"/>
            <a:ext cx="1145447" cy="3350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50°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с.ш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49632668"/>
      </p:ext>
    </p:extLst>
  </p:cSld>
  <p:clrMapOvr>
    <a:masterClrMapping/>
  </p:clrMapOvr>
  <p:transition spd="slow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0" grpId="0" animBg="1"/>
      <p:bldP spid="11" grpId="0" animBg="1"/>
      <p:bldP spid="12" grpId="0" animBg="1"/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331114" y="373136"/>
            <a:ext cx="2049723" cy="43204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70000"/>
              </a:lnSpc>
            </a:pPr>
            <a:r>
              <a:rPr lang="ru-RU" sz="36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Ветер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172152" y="972488"/>
            <a:ext cx="6768753" cy="7920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Разница температуры и давления между соседними территориями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177823" y="1844824"/>
            <a:ext cx="6768753" cy="72997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24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Местные ветры: </a:t>
            </a:r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бризы, равнинно-предгорные, </a:t>
            </a:r>
            <a:r>
              <a:rPr lang="ru-RU" sz="24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горно-долинные,фёны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523" t="42414" r="39011" b="38916"/>
          <a:stretch/>
        </p:blipFill>
        <p:spPr>
          <a:xfrm>
            <a:off x="2993493" y="2897676"/>
            <a:ext cx="2398870" cy="2432469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Прямоугольник 1"/>
          <p:cNvSpPr/>
          <p:nvPr/>
        </p:nvSpPr>
        <p:spPr>
          <a:xfrm>
            <a:off x="2945026" y="5445224"/>
            <a:ext cx="2495803" cy="103298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Схема орографического усиления скорости ветра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2881873"/>
            <a:ext cx="2448272" cy="2448272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1" name="Рисунок 2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3100" t="11608" r="7402" b="63864"/>
          <a:stretch/>
        </p:blipFill>
        <p:spPr>
          <a:xfrm>
            <a:off x="5579671" y="2897676"/>
            <a:ext cx="3384376" cy="2448272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2" name="Прямоугольник 21"/>
          <p:cNvSpPr/>
          <p:nvPr/>
        </p:nvSpPr>
        <p:spPr>
          <a:xfrm>
            <a:off x="5593229" y="5463146"/>
            <a:ext cx="3299251" cy="103298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20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Равнинно-предгорные ветры на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границе гор и равнин (пустыни)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23528" y="5463145"/>
            <a:ext cx="2495803" cy="103298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Морские и озерные бризы: Каспий, Арал, 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Балкаш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56715973"/>
      </p:ext>
    </p:extLst>
  </p:cSld>
  <p:clrMapOvr>
    <a:masterClrMapping/>
  </p:clrMapOvr>
  <p:transition spd="slow">
    <p:cover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40466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Местные ветры </a:t>
            </a:r>
            <a:r>
              <a:rPr lang="ru-RU" sz="2400" b="1" i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(стр. 90-91) </a:t>
            </a:r>
            <a:endParaRPr lang="ru-RU" sz="2400" b="1" i="1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953433832"/>
              </p:ext>
            </p:extLst>
          </p:nvPr>
        </p:nvGraphicFramePr>
        <p:xfrm>
          <a:off x="323528" y="764704"/>
          <a:ext cx="8496944" cy="515112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808312"/>
                <a:gridCol w="5688632"/>
              </a:tblGrid>
              <a:tr h="12859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600" b="1" dirty="0" smtClean="0">
                          <a:solidFill>
                            <a:srgbClr val="0033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Название ветра</a:t>
                      </a:r>
                      <a:endParaRPr lang="ru-RU" sz="2600" b="1" dirty="0">
                        <a:solidFill>
                          <a:srgbClr val="0033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</a:endParaRPr>
                    </a:p>
                  </a:txBody>
                  <a:tcPr marL="48959" marR="4895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600" b="1" dirty="0" smtClean="0">
                          <a:solidFill>
                            <a:srgbClr val="0033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</a:rPr>
                        <a:t>Район</a:t>
                      </a:r>
                      <a:r>
                        <a:rPr lang="ru-RU" sz="2600" b="1" baseline="0" dirty="0" smtClean="0">
                          <a:solidFill>
                            <a:srgbClr val="0033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</a:rPr>
                        <a:t> распространения и характеристика</a:t>
                      </a:r>
                      <a:endParaRPr lang="ru-RU" sz="2600" b="1" dirty="0">
                        <a:solidFill>
                          <a:srgbClr val="0033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</a:endParaRPr>
                    </a:p>
                  </a:txBody>
                  <a:tcPr marL="48959" marR="48959" marT="0" marB="0"/>
                </a:tc>
              </a:tr>
              <a:tr h="27791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600" b="1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Эби</a:t>
                      </a:r>
                      <a:endParaRPr lang="ru-RU" sz="2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</a:endParaRPr>
                    </a:p>
                  </a:txBody>
                  <a:tcPr marL="48959" marR="48959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6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 marL="48959" marR="48959" marT="0" marB="0"/>
                </a:tc>
              </a:tr>
              <a:tr h="27791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600" b="1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Сайкан</a:t>
                      </a:r>
                      <a:endParaRPr lang="ru-RU" sz="2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</a:endParaRPr>
                    </a:p>
                  </a:txBody>
                  <a:tcPr marL="48959" marR="48959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</a:endParaRPr>
                    </a:p>
                  </a:txBody>
                  <a:tcPr marL="48959" marR="48959" marT="0" marB="0"/>
                </a:tc>
              </a:tr>
              <a:tr h="62519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600" b="1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Шиликский</a:t>
                      </a:r>
                      <a:endParaRPr lang="ru-RU" sz="2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горно-долинный</a:t>
                      </a:r>
                      <a:endParaRPr lang="ru-RU" sz="2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</a:endParaRPr>
                    </a:p>
                  </a:txBody>
                  <a:tcPr marL="48959" marR="48959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6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</a:endParaRPr>
                    </a:p>
                  </a:txBody>
                  <a:tcPr marL="48959" marR="48959" marT="0" marB="0"/>
                </a:tc>
              </a:tr>
              <a:tr h="111164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600" b="1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Арыстанды-Карабасский</a:t>
                      </a:r>
                      <a:endParaRPr lang="ru-RU" sz="2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горно-долинный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«Черная голова»</a:t>
                      </a:r>
                      <a:endParaRPr lang="ru-RU" sz="26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</a:endParaRPr>
                    </a:p>
                  </a:txBody>
                  <a:tcPr marL="48959" marR="48959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6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</a:endParaRPr>
                    </a:p>
                  </a:txBody>
                  <a:tcPr marL="48959" marR="48959" marT="0" marB="0"/>
                </a:tc>
              </a:tr>
              <a:tr h="29462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600" b="1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Кордайский</a:t>
                      </a:r>
                      <a:r>
                        <a:rPr lang="ru-RU" sz="2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 ветер</a:t>
                      </a:r>
                      <a:endParaRPr lang="ru-RU" sz="2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</a:endParaRPr>
                    </a:p>
                  </a:txBody>
                  <a:tcPr marL="48959" marR="48959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6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</a:endParaRPr>
                    </a:p>
                  </a:txBody>
                  <a:tcPr marL="48959" marR="48959" marT="0" marB="0"/>
                </a:tc>
              </a:tr>
              <a:tr h="37266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Мугалжарский ветер</a:t>
                      </a:r>
                      <a:endParaRPr lang="ru-RU" sz="2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</a:endParaRPr>
                    </a:p>
                  </a:txBody>
                  <a:tcPr marL="48959" marR="48959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6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</a:endParaRPr>
                    </a:p>
                  </a:txBody>
                  <a:tcPr marL="48959" marR="48959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113485272"/>
      </p:ext>
    </p:extLst>
  </p:cSld>
  <p:clrMapOvr>
    <a:masterClrMapping/>
  </p:clrMapOvr>
  <p:transition spd="slow">
    <p:cover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40466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Местные ветры</a:t>
            </a:r>
            <a:endParaRPr lang="ru-RU" sz="1400" b="1" i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208114003"/>
              </p:ext>
            </p:extLst>
          </p:nvPr>
        </p:nvGraphicFramePr>
        <p:xfrm>
          <a:off x="251520" y="620688"/>
          <a:ext cx="8640960" cy="5779154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160240"/>
                <a:gridCol w="6480720"/>
              </a:tblGrid>
              <a:tr h="99461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200" b="1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Эби</a:t>
                      </a:r>
                      <a:endParaRPr lang="ru-RU" sz="2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</a:endParaRPr>
                    </a:p>
                  </a:txBody>
                  <a:tcPr marL="48959" marR="48959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Ю-в</a:t>
                      </a:r>
                      <a:r>
                        <a:rPr lang="ru-RU" sz="22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 ветер д</a:t>
                      </a:r>
                      <a:r>
                        <a:rPr lang="ru-RU" sz="2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ует</a:t>
                      </a:r>
                      <a:r>
                        <a:rPr lang="ru-RU" sz="22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 со стороны </a:t>
                      </a:r>
                      <a:r>
                        <a:rPr lang="ru-RU" sz="2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озера </a:t>
                      </a:r>
                      <a:r>
                        <a:rPr lang="ru-RU" sz="22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 </a:t>
                      </a:r>
                      <a:r>
                        <a:rPr lang="ru-RU" sz="2200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Эби-Нур</a:t>
                      </a:r>
                      <a:r>
                        <a:rPr lang="ru-RU" sz="2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 (70-100 дней в году)</a:t>
                      </a:r>
                      <a:r>
                        <a:rPr lang="ru-RU" sz="22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 в сторону озера </a:t>
                      </a:r>
                      <a:r>
                        <a:rPr lang="ru-RU" sz="2200" b="1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Алаколь</a:t>
                      </a:r>
                      <a:r>
                        <a:rPr lang="ru-RU" sz="22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 через </a:t>
                      </a:r>
                      <a:r>
                        <a:rPr lang="ru-RU" sz="2200" b="1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Жонгарские</a:t>
                      </a:r>
                      <a:r>
                        <a:rPr lang="ru-RU" sz="22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 ворота (</a:t>
                      </a:r>
                      <a:r>
                        <a:rPr lang="ru-RU" sz="2200" b="1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В.д</a:t>
                      </a:r>
                      <a:r>
                        <a:rPr lang="ru-RU" sz="22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.        </a:t>
                      </a:r>
                      <a:r>
                        <a:rPr lang="ru-RU" sz="2200" b="1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Н.д</a:t>
                      </a:r>
                      <a:r>
                        <a:rPr lang="ru-RU" sz="22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.)</a:t>
                      </a:r>
                      <a:endParaRPr lang="ru-RU" sz="22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</a:endParaRPr>
                    </a:p>
                    <a:p>
                      <a:pPr algn="l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Теплый ветер, скорость 60-80м/сек.</a:t>
                      </a:r>
                      <a:r>
                        <a:rPr lang="ru-RU" sz="22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  Повышает </a:t>
                      </a:r>
                      <a:r>
                        <a:rPr lang="en-US" sz="22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t </a:t>
                      </a:r>
                      <a:r>
                        <a:rPr lang="ru-RU" sz="22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на 10 градусов.  </a:t>
                      </a:r>
                      <a:r>
                        <a:rPr lang="ru-RU" sz="2200" b="1" dirty="0" smtClean="0">
                          <a:solidFill>
                            <a:srgbClr val="0033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Впервые описал </a:t>
                      </a:r>
                      <a:r>
                        <a:rPr lang="ru-RU" sz="2200" b="1" baseline="0" dirty="0" smtClean="0">
                          <a:solidFill>
                            <a:srgbClr val="0033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 </a:t>
                      </a:r>
                      <a:r>
                        <a:rPr lang="ru-RU" sz="2200" b="1" dirty="0" smtClean="0">
                          <a:solidFill>
                            <a:srgbClr val="0033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Ш. </a:t>
                      </a:r>
                      <a:r>
                        <a:rPr lang="ru-RU" sz="2200" b="1" dirty="0" err="1" smtClean="0">
                          <a:solidFill>
                            <a:srgbClr val="0033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Уалиханов</a:t>
                      </a:r>
                      <a:r>
                        <a:rPr lang="ru-RU" sz="2200" b="1" dirty="0" smtClean="0">
                          <a:solidFill>
                            <a:srgbClr val="0033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.</a:t>
                      </a:r>
                    </a:p>
                  </a:txBody>
                  <a:tcPr marL="48959" marR="48959" marT="0" marB="0"/>
                </a:tc>
              </a:tr>
              <a:tr h="68413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200" b="1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Сайкан</a:t>
                      </a:r>
                      <a:endParaRPr lang="ru-RU" sz="2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</a:endParaRPr>
                    </a:p>
                  </a:txBody>
                  <a:tcPr marL="48959" marR="48959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Дует с хребта </a:t>
                      </a:r>
                      <a:r>
                        <a:rPr lang="ru-RU" sz="2200" b="1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Сайкан</a:t>
                      </a:r>
                      <a:r>
                        <a:rPr lang="ru-RU" sz="22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 через </a:t>
                      </a:r>
                      <a:r>
                        <a:rPr lang="ru-RU" sz="2200" b="1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Жонгарские</a:t>
                      </a:r>
                      <a:r>
                        <a:rPr lang="ru-RU" sz="22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 ворота в </a:t>
                      </a:r>
                      <a:r>
                        <a:rPr lang="ru-RU" sz="2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строну</a:t>
                      </a:r>
                      <a:r>
                        <a:rPr lang="ru-RU" sz="22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 озера </a:t>
                      </a:r>
                      <a:r>
                        <a:rPr lang="ru-RU" sz="2200" b="1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Эби-Нур</a:t>
                      </a:r>
                      <a:r>
                        <a:rPr lang="ru-RU" sz="2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 </a:t>
                      </a:r>
                      <a:r>
                        <a:rPr lang="ru-RU" sz="22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со скоростью 50-60 м/сек. </a:t>
                      </a:r>
                    </a:p>
                    <a:p>
                      <a:pPr algn="l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Причина – высокое давление над озером </a:t>
                      </a:r>
                      <a:r>
                        <a:rPr lang="ru-RU" sz="2200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Алаколь</a:t>
                      </a:r>
                      <a:r>
                        <a:rPr lang="ru-RU" sz="2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. </a:t>
                      </a:r>
                    </a:p>
                    <a:p>
                      <a:pPr algn="l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</a:rPr>
                        <a:t>Понижает</a:t>
                      </a:r>
                      <a:r>
                        <a:rPr lang="ru-RU" sz="22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</a:rPr>
                        <a:t> температуру воздуха до </a:t>
                      </a:r>
                      <a:r>
                        <a:rPr lang="en-US" sz="22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</a:rPr>
                        <a:t>-</a:t>
                      </a:r>
                      <a:r>
                        <a:rPr lang="ru-RU" sz="22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</a:rPr>
                        <a:t> 37 градусов.</a:t>
                      </a:r>
                      <a:endParaRPr lang="ru-RU" sz="2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</a:endParaRPr>
                    </a:p>
                  </a:txBody>
                  <a:tcPr marL="48959" marR="48959" marT="0" marB="0"/>
                </a:tc>
              </a:tr>
              <a:tr h="580706">
                <a:tc>
                  <a:txBody>
                    <a:bodyPr/>
                    <a:lstStyle/>
                    <a:p>
                      <a:pPr algn="l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Шиликский</a:t>
                      </a:r>
                      <a:endParaRPr lang="ru-RU" sz="2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</a:endParaRPr>
                    </a:p>
                    <a:p>
                      <a:pPr algn="l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горно-долинный</a:t>
                      </a:r>
                      <a:endParaRPr lang="ru-RU" sz="2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</a:endParaRPr>
                    </a:p>
                  </a:txBody>
                  <a:tcPr marL="48959" marR="48959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Холодный, перемещается от ледников в </a:t>
                      </a:r>
                      <a:r>
                        <a:rPr lang="ru-RU" sz="2200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Илейскую</a:t>
                      </a:r>
                      <a:r>
                        <a:rPr lang="ru-RU" sz="2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 долину</a:t>
                      </a:r>
                      <a:r>
                        <a:rPr lang="ru-RU" sz="22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.   </a:t>
                      </a:r>
                      <a:r>
                        <a:rPr lang="ru-RU" sz="22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</a:rPr>
                        <a:t>Скорость 8-10 м/сек.  </a:t>
                      </a:r>
                      <a:r>
                        <a:rPr lang="ru-RU" sz="2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Заносы зимой.</a:t>
                      </a:r>
                      <a:endParaRPr lang="ru-RU" sz="22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</a:endParaRPr>
                    </a:p>
                  </a:txBody>
                  <a:tcPr marL="48959" marR="48959" marT="0" marB="0"/>
                </a:tc>
              </a:tr>
              <a:tr h="65359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Горно-долинный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Арыстанды-Карабасский</a:t>
                      </a:r>
                      <a:endParaRPr lang="ru-RU" sz="22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 marL="48959" marR="48959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«Черная голова»</a:t>
                      </a:r>
                      <a:r>
                        <a:rPr lang="ru-RU" sz="22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 - д</a:t>
                      </a:r>
                      <a:r>
                        <a:rPr lang="ru-RU" sz="2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ующий непрерывно ветер вдоль </a:t>
                      </a:r>
                      <a:r>
                        <a:rPr lang="ru-RU" sz="22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долины </a:t>
                      </a:r>
                      <a:r>
                        <a:rPr lang="ru-RU" sz="2200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Арыстанды</a:t>
                      </a:r>
                      <a:r>
                        <a:rPr lang="ru-RU" sz="22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 на ю-в склоне </a:t>
                      </a:r>
                      <a:r>
                        <a:rPr lang="ru-RU" sz="2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хребта Каратау.</a:t>
                      </a:r>
                      <a:r>
                        <a:rPr lang="ru-RU" sz="22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 Скорость до 35 м/сек. </a:t>
                      </a:r>
                      <a:r>
                        <a:rPr lang="ru-RU" sz="2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Песчаные</a:t>
                      </a:r>
                      <a:r>
                        <a:rPr lang="ru-RU" sz="22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 бури. </a:t>
                      </a:r>
                      <a:endParaRPr lang="ru-RU" sz="22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</a:endParaRPr>
                    </a:p>
                  </a:txBody>
                  <a:tcPr marL="48959" marR="48959" marT="0" marB="0"/>
                </a:tc>
              </a:tr>
              <a:tr h="1354358">
                <a:tc>
                  <a:txBody>
                    <a:bodyPr/>
                    <a:lstStyle/>
                    <a:p>
                      <a:pPr algn="l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Кордайский</a:t>
                      </a:r>
                      <a:r>
                        <a:rPr lang="ru-RU" sz="22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 ветер</a:t>
                      </a:r>
                      <a:endParaRPr lang="ru-RU" sz="2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</a:endParaRPr>
                    </a:p>
                  </a:txBody>
                  <a:tcPr marL="48959" marR="48959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Юго-восток </a:t>
                      </a:r>
                      <a:r>
                        <a:rPr lang="ru-RU" sz="2200" b="1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Жамбылской</a:t>
                      </a:r>
                      <a:r>
                        <a:rPr lang="ru-RU" sz="22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 </a:t>
                      </a:r>
                      <a:r>
                        <a:rPr lang="ru-RU" sz="2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области</a:t>
                      </a:r>
                      <a:r>
                        <a:rPr lang="ru-RU" sz="22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. </a:t>
                      </a:r>
                      <a:r>
                        <a:rPr lang="ru-RU" sz="2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Дует   над   </a:t>
                      </a:r>
                      <a:r>
                        <a:rPr lang="ru-RU" sz="2200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Кордайским</a:t>
                      </a:r>
                      <a:r>
                        <a:rPr lang="ru-RU" sz="2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   перевалом между хребтами </a:t>
                      </a:r>
                      <a:r>
                        <a:rPr lang="ru-RU" sz="2200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Киндиктас</a:t>
                      </a:r>
                      <a:r>
                        <a:rPr lang="ru-RU" sz="2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 и </a:t>
                      </a:r>
                      <a:r>
                        <a:rPr lang="ru-RU" sz="2200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Жетыжол</a:t>
                      </a:r>
                      <a:r>
                        <a:rPr lang="ru-RU" sz="2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,</a:t>
                      </a:r>
                      <a:r>
                        <a:rPr lang="ru-RU" sz="22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 </a:t>
                      </a:r>
                      <a:r>
                        <a:rPr lang="ru-RU" sz="2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 когда устанавливается Сибирский антициклон  (55 дней в году). Скорость 40 м/сек. </a:t>
                      </a:r>
                      <a:endParaRPr lang="ru-RU" sz="22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</a:endParaRPr>
                    </a:p>
                  </a:txBody>
                  <a:tcPr marL="48959" marR="48959" marT="0" marB="0"/>
                </a:tc>
              </a:tr>
              <a:tr h="625402">
                <a:tc>
                  <a:txBody>
                    <a:bodyPr/>
                    <a:lstStyle/>
                    <a:p>
                      <a:pPr algn="l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Мугалжарский ветер</a:t>
                      </a:r>
                      <a:endParaRPr lang="ru-RU" sz="2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</a:endParaRPr>
                    </a:p>
                  </a:txBody>
                  <a:tcPr marL="48959" marR="48959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Западные и северо-западные ветры, огибают </a:t>
                      </a:r>
                      <a:r>
                        <a:rPr lang="ru-RU" sz="2200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Мугалжары</a:t>
                      </a:r>
                      <a:r>
                        <a:rPr lang="ru-RU" sz="2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.</a:t>
                      </a:r>
                      <a:r>
                        <a:rPr lang="ru-RU" sz="22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 </a:t>
                      </a:r>
                      <a:r>
                        <a:rPr lang="ru-RU" sz="2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Пыльные бури в</a:t>
                      </a:r>
                      <a:r>
                        <a:rPr lang="ru-RU" sz="22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 западных областях.</a:t>
                      </a:r>
                      <a:endParaRPr lang="ru-RU" sz="22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</a:endParaRPr>
                    </a:p>
                  </a:txBody>
                  <a:tcPr marL="48959" marR="48959" marT="0" marB="0"/>
                </a:tc>
              </a:tr>
            </a:tbl>
          </a:graphicData>
        </a:graphic>
      </p:graphicFrame>
      <p:cxnSp>
        <p:nvCxnSpPr>
          <p:cNvPr id="5" name="Прямая со стрелкой 4"/>
          <p:cNvCxnSpPr/>
          <p:nvPr/>
        </p:nvCxnSpPr>
        <p:spPr>
          <a:xfrm>
            <a:off x="5465480" y="1268760"/>
            <a:ext cx="43204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557755278"/>
      </p:ext>
    </p:extLst>
  </p:cSld>
  <p:clrMapOvr>
    <a:masterClrMapping/>
  </p:clrMapOvr>
  <p:transition spd="slow">
    <p:cover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Стрелка вправо 15"/>
          <p:cNvSpPr/>
          <p:nvPr/>
        </p:nvSpPr>
        <p:spPr>
          <a:xfrm rot="16673614">
            <a:off x="5813559" y="6041315"/>
            <a:ext cx="379569" cy="637452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 rot="12478399">
            <a:off x="6465367" y="5335382"/>
            <a:ext cx="513867" cy="637452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25444" y="274638"/>
            <a:ext cx="4339043" cy="66141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Местные ветры</a:t>
            </a:r>
            <a:endParaRPr lang="ru-RU" b="1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Объект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4" descr="http://nuz.5an.kz/files/kazakhstan_2.gi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678" t="9285" b="9812"/>
          <a:stretch/>
        </p:blipFill>
        <p:spPr bwMode="auto">
          <a:xfrm>
            <a:off x="179511" y="1266580"/>
            <a:ext cx="8784977" cy="5400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трелка вправо 3"/>
          <p:cNvSpPr/>
          <p:nvPr/>
        </p:nvSpPr>
        <p:spPr>
          <a:xfrm rot="12610502">
            <a:off x="7729102" y="4786720"/>
            <a:ext cx="989891" cy="637452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57369" y="229882"/>
            <a:ext cx="4861049" cy="2118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255588">
              <a:buAutoNum type="arabicPeriod"/>
            </a:pPr>
            <a:r>
              <a:rPr lang="ru-RU" sz="20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Эби</a:t>
            </a: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(60-80 м/сек)</a:t>
            </a:r>
          </a:p>
          <a:p>
            <a:pPr marL="342900" indent="-255588">
              <a:buAutoNum type="arabicPeriod"/>
            </a:pPr>
            <a:r>
              <a:rPr lang="ru-RU" sz="20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Сайкан</a:t>
            </a: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(50-60 м/сек)</a:t>
            </a:r>
          </a:p>
          <a:p>
            <a:pPr marL="342900" indent="-255588">
              <a:buFontTx/>
              <a:buAutoNum type="arabicPeriod"/>
            </a:pPr>
            <a:r>
              <a:rPr lang="ru-RU" sz="20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Шиликский</a:t>
            </a: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(8-10 </a:t>
            </a:r>
            <a:r>
              <a:rPr lang="ru-RU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м/сек</a:t>
            </a: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pPr marL="342900" indent="-255588">
              <a:buFontTx/>
              <a:buAutoNum type="arabicPeriod"/>
            </a:pPr>
            <a:r>
              <a:rPr lang="ru-RU" sz="20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Арыстанды-Карабасский</a:t>
            </a: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(до 35 </a:t>
            </a:r>
            <a:r>
              <a:rPr lang="ru-RU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м/сек</a:t>
            </a: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pPr marL="342900" indent="-255588">
              <a:buFontTx/>
              <a:buAutoNum type="arabicPeriod"/>
            </a:pPr>
            <a:r>
              <a:rPr lang="ru-RU" sz="20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Кордайский</a:t>
            </a: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ветер (до 40 </a:t>
            </a:r>
            <a:r>
              <a:rPr lang="ru-RU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м/сек</a:t>
            </a: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pPr marL="342900" indent="-255588">
              <a:buFontTx/>
              <a:buAutoNum type="arabicPeriod"/>
            </a:pPr>
            <a:r>
              <a:rPr lang="ru-RU" sz="20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Мугалжарский</a:t>
            </a: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(до 50 </a:t>
            </a:r>
            <a:r>
              <a:rPr lang="ru-RU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м/сек</a:t>
            </a: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8284283" y="5070658"/>
            <a:ext cx="490270" cy="4572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трелка вправо 6"/>
          <p:cNvSpPr/>
          <p:nvPr/>
        </p:nvSpPr>
        <p:spPr>
          <a:xfrm rot="2278300">
            <a:off x="7242435" y="4161865"/>
            <a:ext cx="494946" cy="637452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999638" y="4023392"/>
            <a:ext cx="490270" cy="4572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</a:p>
        </p:txBody>
      </p:sp>
      <p:sp>
        <p:nvSpPr>
          <p:cNvPr id="9" name="Стрелка вправо 8"/>
          <p:cNvSpPr/>
          <p:nvPr/>
        </p:nvSpPr>
        <p:spPr>
          <a:xfrm rot="19387476">
            <a:off x="4770946" y="5446567"/>
            <a:ext cx="494946" cy="649947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4625445" y="5598914"/>
            <a:ext cx="490270" cy="4572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</a:p>
        </p:txBody>
      </p:sp>
      <p:sp>
        <p:nvSpPr>
          <p:cNvPr id="14" name="Стрелка вправо 13"/>
          <p:cNvSpPr/>
          <p:nvPr/>
        </p:nvSpPr>
        <p:spPr>
          <a:xfrm rot="12610502">
            <a:off x="6507030" y="5409628"/>
            <a:ext cx="494945" cy="637452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6754503" y="5631665"/>
            <a:ext cx="490270" cy="4572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</a:p>
        </p:txBody>
      </p:sp>
      <p:sp>
        <p:nvSpPr>
          <p:cNvPr id="17" name="Стрелка вправо 16"/>
          <p:cNvSpPr/>
          <p:nvPr/>
        </p:nvSpPr>
        <p:spPr>
          <a:xfrm rot="1461238">
            <a:off x="1757756" y="3432965"/>
            <a:ext cx="1260459" cy="637452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право 17"/>
          <p:cNvSpPr/>
          <p:nvPr/>
        </p:nvSpPr>
        <p:spPr>
          <a:xfrm rot="16382802">
            <a:off x="4432335" y="5860317"/>
            <a:ext cx="386220" cy="687419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4358168" y="6204026"/>
            <a:ext cx="490270" cy="4572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</a:p>
        </p:txBody>
      </p:sp>
      <p:sp>
        <p:nvSpPr>
          <p:cNvPr id="19" name="Овал 18"/>
          <p:cNvSpPr/>
          <p:nvPr/>
        </p:nvSpPr>
        <p:spPr>
          <a:xfrm>
            <a:off x="1389085" y="3188695"/>
            <a:ext cx="490270" cy="4572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</a:p>
        </p:txBody>
      </p:sp>
    </p:spTree>
    <p:extLst>
      <p:ext uri="{BB962C8B-B14F-4D97-AF65-F5344CB8AC3E}">
        <p14:creationId xmlns="" xmlns:p14="http://schemas.microsoft.com/office/powerpoint/2010/main" val="1076882549"/>
      </p:ext>
    </p:extLst>
  </p:cSld>
  <p:clrMapOvr>
    <a:masterClrMapping/>
  </p:clrMapOvr>
  <p:transition spd="slow">
    <p:cover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1757" y="172000"/>
            <a:ext cx="8229600" cy="850106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sz="28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Назовите местный ветер, </a:t>
            </a:r>
            <a:br>
              <a:rPr lang="ru-RU" sz="28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обозначенный цифрами на карте </a:t>
            </a:r>
            <a:br>
              <a:rPr lang="ru-RU" sz="28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800" b="1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237" t="30206" r="37871" b="36549"/>
          <a:stretch/>
        </p:blipFill>
        <p:spPr>
          <a:xfrm>
            <a:off x="611560" y="1052736"/>
            <a:ext cx="7920880" cy="4104456"/>
          </a:xfrm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72833234"/>
              </p:ext>
            </p:extLst>
          </p:nvPr>
        </p:nvGraphicFramePr>
        <p:xfrm>
          <a:off x="1043608" y="5229200"/>
          <a:ext cx="7200800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5431"/>
                <a:gridCol w="2700300"/>
                <a:gridCol w="415431"/>
                <a:gridCol w="3669638"/>
              </a:tblGrid>
              <a:tr h="447824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Сайкан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Арыстанды-Карабасский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Эби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Кордайский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Шиликский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6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Мугалжарский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8020" y="915839"/>
            <a:ext cx="8746467" cy="4279102"/>
          </a:xfrm>
          <a:prstGeom prst="rect">
            <a:avLst/>
          </a:prstGeom>
        </p:spPr>
      </p:pic>
      <p:sp>
        <p:nvSpPr>
          <p:cNvPr id="8" name="Двенадцатиугольник 7"/>
          <p:cNvSpPr/>
          <p:nvPr/>
        </p:nvSpPr>
        <p:spPr>
          <a:xfrm>
            <a:off x="7020272" y="3340523"/>
            <a:ext cx="313184" cy="313184"/>
          </a:xfrm>
          <a:prstGeom prst="dodecagon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Двенадцатиугольник 8"/>
          <p:cNvSpPr/>
          <p:nvPr/>
        </p:nvSpPr>
        <p:spPr>
          <a:xfrm>
            <a:off x="7668344" y="3790639"/>
            <a:ext cx="313184" cy="313184"/>
          </a:xfrm>
          <a:prstGeom prst="dodecagon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</a:p>
        </p:txBody>
      </p:sp>
      <p:sp>
        <p:nvSpPr>
          <p:cNvPr id="10" name="Двенадцатиугольник 9"/>
          <p:cNvSpPr/>
          <p:nvPr/>
        </p:nvSpPr>
        <p:spPr>
          <a:xfrm>
            <a:off x="6300192" y="3790639"/>
            <a:ext cx="313184" cy="313184"/>
          </a:xfrm>
          <a:prstGeom prst="dodecagon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Двенадцатиугольник 10"/>
          <p:cNvSpPr/>
          <p:nvPr/>
        </p:nvSpPr>
        <p:spPr>
          <a:xfrm>
            <a:off x="4576557" y="4185162"/>
            <a:ext cx="313184" cy="313184"/>
          </a:xfrm>
          <a:prstGeom prst="dodecagon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</a:p>
        </p:txBody>
      </p:sp>
      <p:sp>
        <p:nvSpPr>
          <p:cNvPr id="12" name="Двенадцатиугольник 11"/>
          <p:cNvSpPr/>
          <p:nvPr/>
        </p:nvSpPr>
        <p:spPr>
          <a:xfrm>
            <a:off x="5179863" y="3947231"/>
            <a:ext cx="313184" cy="313184"/>
          </a:xfrm>
          <a:prstGeom prst="dodecagon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879" t="62123" r="3946" b="10380"/>
          <a:stretch/>
        </p:blipFill>
        <p:spPr>
          <a:xfrm>
            <a:off x="218021" y="5194941"/>
            <a:ext cx="8746467" cy="1457460"/>
          </a:xfrm>
          <a:prstGeom prst="rect">
            <a:avLst/>
          </a:prstGeom>
        </p:spPr>
      </p:pic>
      <p:sp>
        <p:nvSpPr>
          <p:cNvPr id="13" name="Двенадцатиугольник 12"/>
          <p:cNvSpPr/>
          <p:nvPr/>
        </p:nvSpPr>
        <p:spPr>
          <a:xfrm>
            <a:off x="1929657" y="2742206"/>
            <a:ext cx="313184" cy="313184"/>
          </a:xfrm>
          <a:prstGeom prst="dodecagon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</a:p>
        </p:txBody>
      </p:sp>
      <p:pic>
        <p:nvPicPr>
          <p:cNvPr id="14" name="Объект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237" t="30206" r="37871" b="36549"/>
          <a:stretch/>
        </p:blipFill>
        <p:spPr>
          <a:xfrm>
            <a:off x="133580" y="1052737"/>
            <a:ext cx="8825702" cy="5616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90893077"/>
      </p:ext>
    </p:extLst>
  </p:cSld>
  <p:clrMapOvr>
    <a:masterClrMapping/>
  </p:clrMapOvr>
  <p:transition spd="slow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Картинки по запросу презентация ветры казахстан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 dir="l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6627</TotalTime>
  <Words>326</Words>
  <Application>Microsoft Office PowerPoint</Application>
  <PresentationFormat>Экран (4:3)</PresentationFormat>
  <Paragraphs>78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Тема1</vt:lpstr>
      <vt:lpstr>Слайд 1</vt:lpstr>
      <vt:lpstr>Ось Воейкова  </vt:lpstr>
      <vt:lpstr>Слайд 3</vt:lpstr>
      <vt:lpstr>Местные ветры (стр. 90-91) </vt:lpstr>
      <vt:lpstr>Местные ветры</vt:lpstr>
      <vt:lpstr>Местные ветры</vt:lpstr>
      <vt:lpstr> Назовите местный ветер,  обозначенный цифрами на карте  </vt:lpstr>
      <vt:lpstr>Слайд 8</vt:lpstr>
    </vt:vector>
  </TitlesOfParts>
  <Manager>АКТАУ</Manager>
  <Company>ЭКЛИЦЕЙ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ЦИКЛОНЫ АНТИЦИКЛОНЫ ВЕТЕР</dc:title>
  <dc:subject>КАЗАХСТАН</dc:subject>
  <dc:creator>РЯБОВА Л.Н.</dc:creator>
  <cp:keywords>НИКИТА</cp:keywords>
  <cp:lastModifiedBy>user</cp:lastModifiedBy>
  <cp:revision>124</cp:revision>
  <dcterms:created xsi:type="dcterms:W3CDTF">2010-11-19T17:16:13Z</dcterms:created>
  <dcterms:modified xsi:type="dcterms:W3CDTF">2017-12-01T08:42:58Z</dcterms:modified>
  <cp:category>8 КЛАСС</cp:category>
</cp:coreProperties>
</file>