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59" r:id="rId17"/>
    <p:sldId id="282" r:id="rId18"/>
    <p:sldId id="260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9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7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0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5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3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4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5AB2-A0DD-4FD4-A562-E4E89F35243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9100-1A8C-4714-A716-8F2A5CED0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7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937259" y="281749"/>
            <a:ext cx="9716252" cy="239245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0249" tIns="40114" rIns="80249" bIns="40114" anchor="ctr" anchorCtr="0">
            <a:noAutofit/>
          </a:bodyPr>
          <a:lstStyle/>
          <a:p>
            <a:pPr algn="ctr" defTabSz="802651">
              <a:buSzPts val="1895"/>
              <a:defRPr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0772" y="6008601"/>
            <a:ext cx="9881572" cy="51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49" tIns="40114" rIns="80249" bIns="40114" anchor="t" anchorCtr="0">
            <a:noAutofit/>
          </a:bodyPr>
          <a:lstStyle/>
          <a:p>
            <a:pPr algn="ctr" defTabSz="802651">
              <a:lnSpc>
                <a:spcPct val="114999"/>
              </a:lnSpc>
              <a:spcBef>
                <a:spcPts val="1053"/>
              </a:spcBef>
              <a:buSzPts val="1100"/>
              <a:defRPr/>
            </a:pPr>
            <a:r>
              <a:rPr lang="kk-KZ" sz="1700" b="1" dirty="0" smtClean="0">
                <a:solidFill>
                  <a:srgbClr val="002060"/>
                </a:solidFill>
              </a:rPr>
              <a:t>2024 ж</a:t>
            </a:r>
            <a:endParaRPr sz="1600" b="1" dirty="0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0541" y="3778472"/>
            <a:ext cx="7242034" cy="22949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166235" y="1474811"/>
            <a:ext cx="9258299" cy="192359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endParaRPr lang="ru-RU" sz="19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БАЛАЛАР  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ТАРАПЫНА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ЗОРЛЫҚ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- ЗОМБЫЛЫҚ ЖАСАУ ФАКТІЛЕРІН  ҚОЛҒА АЛУ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ЖӘНЕ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ТӨТЕНШЕ ЖАҒДАЙЛАРҒА ЖАУАП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БЕРУ</a:t>
            </a:r>
          </a:p>
          <a:p>
            <a:pPr algn="ctr">
              <a:defRPr/>
            </a:pP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АЛГОРИТМІ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02651">
              <a:defRPr/>
            </a:pPr>
            <a:fld id="{00000000-1234-1234-1234-123412341234}" type="slidenum">
              <a:rPr lang="en-US"/>
              <a:pPr defTabSz="802651"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1bc6e687a7d_0_864"/>
          <p:cNvSpPr/>
          <p:nvPr/>
        </p:nvSpPr>
        <p:spPr bwMode="auto">
          <a:xfrm>
            <a:off x="8279587" y="5959643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379;g1bc6e687a7d_0_864"/>
          <p:cNvSpPr/>
          <p:nvPr/>
        </p:nvSpPr>
        <p:spPr bwMode="auto">
          <a:xfrm>
            <a:off x="4321806" y="5959643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80;g1bc6e687a7d_0_864"/>
          <p:cNvSpPr/>
          <p:nvPr/>
        </p:nvSpPr>
        <p:spPr bwMode="auto">
          <a:xfrm>
            <a:off x="0" y="4424274"/>
            <a:ext cx="12192075" cy="55700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81;g1bc6e687a7d_0_864"/>
          <p:cNvSpPr/>
          <p:nvPr/>
        </p:nvSpPr>
        <p:spPr bwMode="auto">
          <a:xfrm>
            <a:off x="7031148" y="1047065"/>
            <a:ext cx="4791483" cy="89490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382;g1bc6e687a7d_0_864"/>
          <p:cNvSpPr/>
          <p:nvPr/>
        </p:nvSpPr>
        <p:spPr bwMode="auto">
          <a:xfrm>
            <a:off x="928387" y="1325645"/>
            <a:ext cx="5106154" cy="43849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383;g1bc6e687a7d_0_864"/>
          <p:cNvSpPr/>
          <p:nvPr/>
        </p:nvSpPr>
        <p:spPr bwMode="auto">
          <a:xfrm>
            <a:off x="0" y="638152"/>
            <a:ext cx="12192075" cy="45930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384;g1bc6e687a7d_0_864"/>
          <p:cNvPicPr/>
          <p:nvPr/>
        </p:nvPicPr>
        <p:blipFill>
          <a:blip r:embed="rId2">
            <a:alphaModFix/>
          </a:blip>
          <a:srcRect l="3032" t="15736" r="86052" b="59775"/>
          <a:stretch/>
        </p:blipFill>
        <p:spPr bwMode="auto">
          <a:xfrm flipH="1">
            <a:off x="369370" y="1097448"/>
            <a:ext cx="443966" cy="89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5;g1bc6e687a7d_0_864"/>
          <p:cNvPicPr/>
          <p:nvPr/>
        </p:nvPicPr>
        <p:blipFill>
          <a:blip r:embed="rId2">
            <a:alphaModFix/>
          </a:blip>
          <a:srcRect l="24099" t="16164" r="51745" b="59347"/>
          <a:stretch/>
        </p:blipFill>
        <p:spPr bwMode="auto">
          <a:xfrm flipH="1">
            <a:off x="6149598" y="1107896"/>
            <a:ext cx="881551" cy="80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g1bc6e687a7d_0_864"/>
          <p:cNvSpPr/>
          <p:nvPr/>
        </p:nvSpPr>
        <p:spPr bwMode="auto">
          <a:xfrm>
            <a:off x="1758502" y="691732"/>
            <a:ext cx="8675070" cy="29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Білім</a:t>
            </a:r>
            <a:r>
              <a:rPr lang="ru-RU" sz="1500" b="1" dirty="0">
                <a:solidFill>
                  <a:schemeClr val="dk1"/>
                </a:solidFill>
              </a:rPr>
              <a:t> беру </a:t>
            </a:r>
            <a:r>
              <a:rPr lang="ru-RU" sz="1500" b="1" dirty="0" err="1">
                <a:solidFill>
                  <a:schemeClr val="dk1"/>
                </a:solidFill>
              </a:rPr>
              <a:t>ұйымының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қамтамасыз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ететін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адамдардың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500" b="1" dirty="0">
                <a:solidFill>
                  <a:schemeClr val="dk1"/>
                </a:solidFill>
              </a:rPr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87;g1bc6e687a7d_0_864"/>
          <p:cNvSpPr/>
          <p:nvPr/>
        </p:nvSpPr>
        <p:spPr bwMode="auto">
          <a:xfrm>
            <a:off x="1196215" y="1407182"/>
            <a:ext cx="4570347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200" b="1" i="1" dirty="0" err="1">
                <a:solidFill>
                  <a:schemeClr val="dk1"/>
                </a:solidFill>
              </a:rPr>
              <a:t>өз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бастамасы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бойынша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келіссөздерге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кірмеу</a:t>
            </a:r>
            <a:r>
              <a:rPr lang="ru-RU" sz="1200" b="1" i="1" dirty="0">
                <a:solidFill>
                  <a:schemeClr val="dk1"/>
                </a:solidFill>
              </a:rPr>
              <a:t>.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88;g1bc6e687a7d_0_864"/>
          <p:cNvSpPr/>
          <p:nvPr/>
        </p:nvSpPr>
        <p:spPr bwMode="auto">
          <a:xfrm>
            <a:off x="7299498" y="1050385"/>
            <a:ext cx="4523020" cy="96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r>
              <a:rPr lang="ru-RU" sz="1200" b="1" i="1" dirty="0" err="1"/>
              <a:t>мұқият</a:t>
            </a:r>
            <a:r>
              <a:rPr lang="ru-RU" sz="1200" b="1" i="1" dirty="0"/>
              <a:t> </a:t>
            </a:r>
            <a:r>
              <a:rPr lang="ru-RU" sz="1200" b="1" i="1" dirty="0" err="1"/>
              <a:t>болыңыз</a:t>
            </a:r>
            <a:r>
              <a:rPr lang="ru-RU" sz="1100" dirty="0"/>
              <a:t>, </a:t>
            </a:r>
            <a:r>
              <a:rPr lang="ru-RU" sz="1100" dirty="0" err="1"/>
              <a:t>қылмыскерлердің</a:t>
            </a:r>
            <a:r>
              <a:rPr lang="ru-RU" sz="1100" dirty="0"/>
              <a:t> </a:t>
            </a:r>
            <a:r>
              <a:rPr lang="ru-RU" sz="1100" dirty="0" err="1"/>
              <a:t>белгілерін</a:t>
            </a:r>
            <a:r>
              <a:rPr lang="ru-RU" sz="1100" dirty="0"/>
              <a:t>, </a:t>
            </a:r>
            <a:r>
              <a:rPr lang="ru-RU" sz="1100" dirty="0" err="1"/>
              <a:t>олардың</a:t>
            </a:r>
            <a:r>
              <a:rPr lang="ru-RU" sz="1100" dirty="0"/>
              <a:t> бет-</a:t>
            </a:r>
            <a:r>
              <a:rPr lang="ru-RU" sz="1100" dirty="0" err="1"/>
              <a:t>әлпетінің</a:t>
            </a:r>
            <a:r>
              <a:rPr lang="ru-RU" sz="1100" dirty="0"/>
              <a:t> </a:t>
            </a:r>
            <a:r>
              <a:rPr lang="ru-RU" sz="1100" dirty="0" err="1"/>
              <a:t>ерекшеліктерін</a:t>
            </a:r>
            <a:r>
              <a:rPr lang="ru-RU" sz="1100" dirty="0"/>
              <a:t>, </a:t>
            </a:r>
            <a:r>
              <a:rPr lang="ru-RU" sz="1100" dirty="0" err="1"/>
              <a:t>киімдерін</a:t>
            </a:r>
            <a:r>
              <a:rPr lang="ru-RU" sz="1100" dirty="0"/>
              <a:t>, </a:t>
            </a:r>
            <a:r>
              <a:rPr lang="ru-RU" sz="1100" dirty="0" err="1"/>
              <a:t>есімдерін</a:t>
            </a:r>
            <a:r>
              <a:rPr lang="ru-RU" sz="1100" dirty="0"/>
              <a:t>, </a:t>
            </a:r>
            <a:r>
              <a:rPr lang="ru-RU" sz="1100" dirty="0" err="1"/>
              <a:t>лақап</a:t>
            </a:r>
            <a:r>
              <a:rPr lang="ru-RU" sz="1100" dirty="0"/>
              <a:t> </a:t>
            </a:r>
            <a:r>
              <a:rPr lang="ru-RU" sz="1100" dirty="0" err="1"/>
              <a:t>аттарын</a:t>
            </a:r>
            <a:r>
              <a:rPr lang="ru-RU" sz="1100" dirty="0"/>
              <a:t>, </a:t>
            </a:r>
            <a:r>
              <a:rPr lang="ru-RU" sz="1100" dirty="0" err="1"/>
              <a:t>ықтимал</a:t>
            </a:r>
            <a:r>
              <a:rPr lang="ru-RU" sz="1100" dirty="0"/>
              <a:t> </a:t>
            </a:r>
            <a:r>
              <a:rPr lang="ru-RU" sz="1100" dirty="0" err="1"/>
              <a:t>тыртықтар</a:t>
            </a:r>
            <a:r>
              <a:rPr lang="ru-RU" sz="1100" dirty="0"/>
              <a:t> мен </a:t>
            </a:r>
            <a:r>
              <a:rPr lang="ru-RU" sz="1100" dirty="0" err="1"/>
              <a:t>татуировкаларды</a:t>
            </a:r>
            <a:r>
              <a:rPr lang="ru-RU" sz="1100" dirty="0"/>
              <a:t>, </a:t>
            </a:r>
            <a:r>
              <a:rPr lang="ru-RU" sz="1100" dirty="0" err="1"/>
              <a:t>сөйлеу</a:t>
            </a:r>
            <a:r>
              <a:rPr lang="ru-RU" sz="1100" dirty="0"/>
              <a:t> </a:t>
            </a:r>
            <a:r>
              <a:rPr lang="ru-RU" sz="1100" dirty="0" err="1"/>
              <a:t>ерекшеліктері</a:t>
            </a:r>
            <a:r>
              <a:rPr lang="ru-RU" sz="1100" dirty="0"/>
              <a:t> мен </a:t>
            </a:r>
            <a:r>
              <a:rPr lang="ru-RU" sz="1100" dirty="0" err="1"/>
              <a:t>мінез-құлқын</a:t>
            </a:r>
            <a:r>
              <a:rPr lang="ru-RU" sz="1100" dirty="0"/>
              <a:t>, </a:t>
            </a:r>
            <a:r>
              <a:rPr lang="ru-RU" sz="1100" dirty="0" err="1"/>
              <a:t>сөйлесу</a:t>
            </a:r>
            <a:r>
              <a:rPr lang="ru-RU" sz="1100" dirty="0"/>
              <a:t> </a:t>
            </a:r>
            <a:r>
              <a:rPr lang="ru-RU" sz="1100" dirty="0" err="1"/>
              <a:t>тақырыбын</a:t>
            </a:r>
            <a:r>
              <a:rPr lang="ru-RU" sz="1100" dirty="0"/>
              <a:t> </a:t>
            </a:r>
            <a:r>
              <a:rPr lang="ru-RU" sz="1100" dirty="0" err="1"/>
              <a:t>есте</a:t>
            </a:r>
            <a:r>
              <a:rPr lang="ru-RU" sz="1100" dirty="0"/>
              <a:t> </a:t>
            </a:r>
            <a:r>
              <a:rPr lang="ru-RU" sz="1100" dirty="0" err="1"/>
              <a:t>сақтауға</a:t>
            </a:r>
            <a:r>
              <a:rPr lang="ru-RU" sz="1100" dirty="0"/>
              <a:t> </a:t>
            </a:r>
            <a:r>
              <a:rPr lang="ru-RU" sz="1100" dirty="0" err="1"/>
              <a:t>тырысыңыз</a:t>
            </a:r>
            <a:endParaRPr lang="ru-RU" sz="1100" dirty="0"/>
          </a:p>
        </p:txBody>
      </p:sp>
      <p:sp>
        <p:nvSpPr>
          <p:cNvPr id="15" name="Google Shape;389;g1bc6e687a7d_0_864"/>
          <p:cNvSpPr/>
          <p:nvPr/>
        </p:nvSpPr>
        <p:spPr bwMode="auto">
          <a:xfrm>
            <a:off x="137388" y="-111194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ұйымдарына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кепілге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АЛГОРИТМІ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390;g1bc6e687a7d_0_864"/>
          <p:cNvSpPr/>
          <p:nvPr/>
        </p:nvSpPr>
        <p:spPr bwMode="auto">
          <a:xfrm>
            <a:off x="860929" y="137543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391;g1bc6e687a7d_0_864"/>
          <p:cNvSpPr/>
          <p:nvPr/>
        </p:nvSpPr>
        <p:spPr bwMode="auto">
          <a:xfrm>
            <a:off x="2904702" y="1988530"/>
            <a:ext cx="6184641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 err="1">
                <a:solidFill>
                  <a:srgbClr val="980000"/>
                </a:solidFill>
              </a:rPr>
              <a:t>Кепілге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алу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кезіндегі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іс-қимыл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тәртібі</a:t>
            </a:r>
            <a:r>
              <a:rPr lang="ru-RU" sz="1500" b="1" dirty="0">
                <a:solidFill>
                  <a:srgbClr val="980000"/>
                </a:solidFill>
              </a:rPr>
              <a:t>:</a:t>
            </a:r>
            <a:endParaRPr sz="1500" b="1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92;g1bc6e687a7d_0_864"/>
          <p:cNvSpPr/>
          <p:nvPr/>
        </p:nvSpPr>
        <p:spPr bwMode="auto">
          <a:xfrm>
            <a:off x="7031151" y="1307998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93;g1bc6e687a7d_0_864"/>
          <p:cNvSpPr/>
          <p:nvPr/>
        </p:nvSpPr>
        <p:spPr bwMode="auto">
          <a:xfrm>
            <a:off x="1418302" y="2288566"/>
            <a:ext cx="4352797" cy="6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b="1" dirty="0" err="1">
                <a:solidFill>
                  <a:schemeClr val="dk1"/>
                </a:solidFill>
              </a:rPr>
              <a:t>Қылмыскерлерді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физикалық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күш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немесе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қару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қолдануға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итермелейтін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әрекеттерге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жол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бермеңіз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0" name="Google Shape;394;g1bc6e687a7d_0_864"/>
          <p:cNvSpPr/>
          <p:nvPr/>
        </p:nvSpPr>
        <p:spPr bwMode="auto">
          <a:xfrm>
            <a:off x="1486447" y="2848599"/>
            <a:ext cx="443886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Сіздің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мінез-құлқыңызбен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назар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аудармаңыз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95;g1bc6e687a7d_0_864"/>
          <p:cNvSpPr/>
          <p:nvPr/>
        </p:nvSpPr>
        <p:spPr bwMode="auto">
          <a:xfrm>
            <a:off x="1402234" y="3123689"/>
            <a:ext cx="4438861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b="1" dirty="0" err="1">
                <a:solidFill>
                  <a:schemeClr val="dk1"/>
                </a:solidFill>
              </a:rPr>
              <a:t>Егер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қашудың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сәттілігіне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толық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сенімділік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болмаса</a:t>
            </a:r>
            <a:r>
              <a:rPr lang="ru-RU" sz="1100" b="1" dirty="0">
                <a:solidFill>
                  <a:schemeClr val="dk1"/>
                </a:solidFill>
              </a:rPr>
              <a:t>, </a:t>
            </a:r>
            <a:r>
              <a:rPr lang="ru-RU" sz="1100" b="1" dirty="0" err="1">
                <a:solidFill>
                  <a:schemeClr val="dk1"/>
                </a:solidFill>
              </a:rPr>
              <a:t>жүгіруге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тырыспаңыз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2" name="Google Shape;396;g1bc6e687a7d_0_864"/>
          <p:cNvSpPr/>
          <p:nvPr/>
        </p:nvSpPr>
        <p:spPr bwMode="auto">
          <a:xfrm>
            <a:off x="1486445" y="3570733"/>
            <a:ext cx="4232965" cy="99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Террористер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туралы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мүмкіндігінше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көп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ақпаратты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есте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сақтаңыз</a:t>
            </a:r>
            <a:r>
              <a:rPr lang="ru-RU" sz="1100" dirty="0">
                <a:solidFill>
                  <a:schemeClr val="dk1"/>
                </a:solidFill>
              </a:rPr>
              <a:t> (саны, </a:t>
            </a:r>
            <a:r>
              <a:rPr lang="ru-RU" sz="1100" dirty="0" err="1">
                <a:solidFill>
                  <a:schemeClr val="dk1"/>
                </a:solidFill>
              </a:rPr>
              <a:t>қару-жарақ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сыртқы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түрі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дене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бітімі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екпін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әңгіме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тақырыбы</a:t>
            </a:r>
            <a:r>
              <a:rPr lang="ru-RU" sz="1100" dirty="0">
                <a:solidFill>
                  <a:schemeClr val="dk1"/>
                </a:solidFill>
              </a:rPr>
              <a:t>, темперамент, </a:t>
            </a:r>
            <a:r>
              <a:rPr lang="ru-RU" sz="1100" dirty="0" err="1">
                <a:solidFill>
                  <a:schemeClr val="dk1"/>
                </a:solidFill>
              </a:rPr>
              <a:t>мінез-құлық</a:t>
            </a:r>
            <a:r>
              <a:rPr lang="ru-RU" sz="1100" dirty="0">
                <a:solidFill>
                  <a:schemeClr val="dk1"/>
                </a:solidFill>
              </a:rPr>
              <a:t>)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97;g1bc6e687a7d_0_864"/>
          <p:cNvSpPr/>
          <p:nvPr/>
        </p:nvSpPr>
        <p:spPr bwMode="auto">
          <a:xfrm>
            <a:off x="6258889" y="2299954"/>
            <a:ext cx="5966493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Орналасқан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жеріңізді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анықтауға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тырысыңыз</a:t>
            </a:r>
            <a:r>
              <a:rPr lang="ru-RU" sz="1100" dirty="0">
                <a:solidFill>
                  <a:schemeClr val="dk1"/>
                </a:solidFill>
              </a:rPr>
              <a:t> (</a:t>
            </a:r>
            <a:r>
              <a:rPr lang="ru-RU" sz="1100" dirty="0" err="1">
                <a:solidFill>
                  <a:schemeClr val="dk1"/>
                </a:solidFill>
              </a:rPr>
              <a:t>түрмеде</a:t>
            </a:r>
            <a:r>
              <a:rPr lang="ru-RU" sz="1100" dirty="0">
                <a:solidFill>
                  <a:schemeClr val="dk1"/>
                </a:solidFill>
              </a:rPr>
              <a:t>)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98;g1bc6e687a7d_0_864"/>
          <p:cNvSpPr/>
          <p:nvPr/>
        </p:nvSpPr>
        <p:spPr bwMode="auto">
          <a:xfrm>
            <a:off x="6258889" y="2906870"/>
            <a:ext cx="5133348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Жарақат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алған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кезде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дәрігерге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дейінгі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алғашқы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көмек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көрсетуге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тырысыңыз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99;g1bc6e687a7d_0_864"/>
          <p:cNvSpPr/>
          <p:nvPr/>
        </p:nvSpPr>
        <p:spPr bwMode="auto">
          <a:xfrm>
            <a:off x="6321814" y="3325416"/>
            <a:ext cx="5735795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b="1" dirty="0" err="1">
                <a:solidFill>
                  <a:schemeClr val="dk1"/>
                </a:solidFill>
              </a:rPr>
              <a:t>Ең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бастысы</a:t>
            </a:r>
            <a:r>
              <a:rPr lang="ru-RU" sz="1100" b="1" dirty="0">
                <a:solidFill>
                  <a:schemeClr val="dk1"/>
                </a:solidFill>
              </a:rPr>
              <a:t>, </a:t>
            </a:r>
            <a:r>
              <a:rPr lang="ru-RU" sz="1100" b="1" dirty="0" err="1">
                <a:solidFill>
                  <a:schemeClr val="dk1"/>
                </a:solidFill>
              </a:rPr>
              <a:t>жау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тараптары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өздерін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басқаруды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тоқтатса</a:t>
            </a:r>
            <a:r>
              <a:rPr lang="ru-RU" sz="1100" b="1" dirty="0">
                <a:solidFill>
                  <a:schemeClr val="dk1"/>
                </a:solidFill>
              </a:rPr>
              <a:t> да, </a:t>
            </a:r>
            <a:r>
              <a:rPr lang="ru-RU" sz="1100" b="1" dirty="0" err="1">
                <a:solidFill>
                  <a:schemeClr val="dk1"/>
                </a:solidFill>
              </a:rPr>
              <a:t>үрейленбеу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6" name="Google Shape;400;g1bc6e687a7d_0_864"/>
          <p:cNvSpPr/>
          <p:nvPr/>
        </p:nvSpPr>
        <p:spPr bwMode="auto">
          <a:xfrm>
            <a:off x="6286830" y="3645094"/>
            <a:ext cx="5910612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Терезелерден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есіктерден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алыс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орналасыңыз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401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252502" y="3341429"/>
            <a:ext cx="2187829" cy="1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02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5034882" y="3341429"/>
            <a:ext cx="2187829" cy="11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03;g1bc6e687a7d_0_864"/>
          <p:cNvSpPr/>
          <p:nvPr/>
        </p:nvSpPr>
        <p:spPr bwMode="auto">
          <a:xfrm>
            <a:off x="6322757" y="2609535"/>
            <a:ext cx="5735795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b="1" dirty="0" err="1">
                <a:solidFill>
                  <a:schemeClr val="dk1"/>
                </a:solidFill>
              </a:rPr>
              <a:t>Қандай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тағам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болса</a:t>
            </a:r>
            <a:r>
              <a:rPr lang="ru-RU" sz="1100" b="1" dirty="0">
                <a:solidFill>
                  <a:schemeClr val="dk1"/>
                </a:solidFill>
              </a:rPr>
              <a:t> да, оны </a:t>
            </a:r>
            <a:r>
              <a:rPr lang="ru-RU" sz="1100" b="1" dirty="0" err="1">
                <a:solidFill>
                  <a:schemeClr val="dk1"/>
                </a:solidFill>
              </a:rPr>
              <a:t>назардан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тыс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b="1" dirty="0" err="1">
                <a:solidFill>
                  <a:schemeClr val="dk1"/>
                </a:solidFill>
              </a:rPr>
              <a:t>қалдырмаңыз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30" name="Google Shape;404;g1bc6e687a7d_0_864"/>
          <p:cNvSpPr/>
          <p:nvPr/>
        </p:nvSpPr>
        <p:spPr bwMode="auto">
          <a:xfrm>
            <a:off x="179698" y="4485850"/>
            <a:ext cx="11642820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buSzPts val="1100"/>
              <a:defRPr/>
            </a:pPr>
            <a:r>
              <a:rPr lang="en-US" sz="1200" i="1" dirty="0" err="1">
                <a:solidFill>
                  <a:schemeClr val="dk1"/>
                </a:solidFill>
              </a:rPr>
              <a:t>При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наличии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возможности</a:t>
            </a:r>
            <a:r>
              <a:rPr lang="en-US" sz="1200" i="1" dirty="0">
                <a:solidFill>
                  <a:schemeClr val="dk1"/>
                </a:solidFill>
              </a:rPr>
              <a:t>, </a:t>
            </a:r>
            <a:r>
              <a:rPr lang="en-US" sz="1200" i="1" dirty="0" err="1">
                <a:solidFill>
                  <a:schemeClr val="dk1"/>
                </a:solidFill>
              </a:rPr>
              <a:t>используя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любой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доступный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способ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связи</a:t>
            </a:r>
            <a:r>
              <a:rPr lang="en-US" sz="1200" i="1" dirty="0">
                <a:solidFill>
                  <a:schemeClr val="dk1"/>
                </a:solidFill>
              </a:rPr>
              <a:t>, </a:t>
            </a:r>
            <a:r>
              <a:rPr lang="en-US" sz="1200" i="1" dirty="0" err="1">
                <a:solidFill>
                  <a:schemeClr val="dk1"/>
                </a:solidFill>
              </a:rPr>
              <a:t>без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риска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для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жизни</a:t>
            </a:r>
            <a:r>
              <a:rPr lang="en-US" sz="1200" i="1" dirty="0">
                <a:solidFill>
                  <a:schemeClr val="dk1"/>
                </a:solidFill>
              </a:rPr>
              <a:t>, </a:t>
            </a:r>
            <a:r>
              <a:rPr lang="en-US" sz="1200" i="1" dirty="0" err="1">
                <a:solidFill>
                  <a:schemeClr val="dk1"/>
                </a:solidFill>
              </a:rPr>
              <a:t>проявляя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осторожность</a:t>
            </a:r>
            <a:r>
              <a:rPr lang="en-US" sz="1200" i="1" dirty="0">
                <a:solidFill>
                  <a:schemeClr val="dk1"/>
                </a:solidFill>
              </a:rPr>
              <a:t>, </a:t>
            </a:r>
            <a:r>
              <a:rPr lang="en-US" sz="1200" i="1" dirty="0" err="1">
                <a:solidFill>
                  <a:schemeClr val="dk1"/>
                </a:solidFill>
              </a:rPr>
              <a:t>попытаться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сообщить</a:t>
            </a:r>
            <a:r>
              <a:rPr lang="en-US" sz="1200" i="1" dirty="0">
                <a:solidFill>
                  <a:schemeClr val="dk1"/>
                </a:solidFill>
              </a:rPr>
              <a:t> о </a:t>
            </a:r>
            <a:r>
              <a:rPr lang="en-US" sz="1200" i="1" dirty="0" err="1">
                <a:solidFill>
                  <a:schemeClr val="dk1"/>
                </a:solidFill>
              </a:rPr>
              <a:t>произошедшем</a:t>
            </a:r>
            <a:r>
              <a:rPr lang="en-US" sz="1200" i="1" dirty="0">
                <a:solidFill>
                  <a:schemeClr val="dk1"/>
                </a:solidFill>
              </a:rPr>
              <a:t> в </a:t>
            </a:r>
            <a:r>
              <a:rPr lang="en-US" sz="1200" i="1" dirty="0" err="1">
                <a:solidFill>
                  <a:schemeClr val="dk1"/>
                </a:solidFill>
              </a:rPr>
              <a:t>правоохранительные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или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специальные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органы</a:t>
            </a:r>
            <a:r>
              <a:rPr lang="en-US" sz="1200" i="1" dirty="0">
                <a:solidFill>
                  <a:schemeClr val="dk1"/>
                </a:solidFill>
              </a:rPr>
              <a:t>, </a:t>
            </a:r>
            <a:r>
              <a:rPr lang="en-US" sz="1200" i="1" dirty="0" err="1">
                <a:solidFill>
                  <a:schemeClr val="dk1"/>
                </a:solidFill>
              </a:rPr>
              <a:t>подразделение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безопасности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или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службу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охраны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объекта</a:t>
            </a:r>
            <a:endParaRPr sz="1200" i="1" dirty="0">
              <a:solidFill>
                <a:schemeClr val="dk1"/>
              </a:solidFill>
            </a:endParaRPr>
          </a:p>
        </p:txBody>
      </p:sp>
      <p:pic>
        <p:nvPicPr>
          <p:cNvPr id="31" name="Google Shape;405;g1bc6e687a7d_0_864"/>
          <p:cNvPicPr/>
          <p:nvPr/>
        </p:nvPicPr>
        <p:blipFill>
          <a:blip r:embed="rId4">
            <a:alphaModFix/>
          </a:blip>
          <a:srcRect r="66029" b="57366"/>
          <a:stretch/>
        </p:blipFill>
        <p:spPr bwMode="auto">
          <a:xfrm>
            <a:off x="104210" y="2476801"/>
            <a:ext cx="1298032" cy="184089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6;g1bc6e687a7d_0_864"/>
          <p:cNvSpPr/>
          <p:nvPr/>
        </p:nvSpPr>
        <p:spPr bwMode="auto">
          <a:xfrm>
            <a:off x="6321814" y="4041298"/>
            <a:ext cx="5735795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33" name="Google Shape;407;g1bc6e687a7d_0_864"/>
          <p:cNvSpPr/>
          <p:nvPr/>
        </p:nvSpPr>
        <p:spPr bwMode="auto">
          <a:xfrm>
            <a:off x="137388" y="5092899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Арнайы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бөлімшелердің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кепілге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алынғандарды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босату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жөніндегі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операцияны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жүргізген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мынадай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талаптарды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сақтау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қажет</a:t>
            </a:r>
            <a:r>
              <a:rPr lang="ru-RU" sz="1500" b="1" dirty="0">
                <a:solidFill>
                  <a:schemeClr val="dk1"/>
                </a:solidFill>
              </a:rPr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408;g1bc6e687a7d_0_864"/>
          <p:cNvSpPr/>
          <p:nvPr/>
        </p:nvSpPr>
        <p:spPr bwMode="auto">
          <a:xfrm>
            <a:off x="880810" y="5662022"/>
            <a:ext cx="3553419" cy="8029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09;g1bc6e687a7d_0_864"/>
          <p:cNvSpPr/>
          <p:nvPr/>
        </p:nvSpPr>
        <p:spPr bwMode="auto">
          <a:xfrm>
            <a:off x="1110003" y="5743554"/>
            <a:ext cx="3097401" cy="6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200" b="1" i="1" dirty="0" err="1">
                <a:solidFill>
                  <a:schemeClr val="dk1"/>
                </a:solidFill>
              </a:rPr>
              <a:t>еденге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төмен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қаратып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жатыңыз</a:t>
            </a:r>
            <a:r>
              <a:rPr lang="ru-RU" sz="1200" b="1" i="1" dirty="0">
                <a:solidFill>
                  <a:schemeClr val="dk1"/>
                </a:solidFill>
              </a:rPr>
              <a:t>, </a:t>
            </a:r>
            <a:r>
              <a:rPr lang="ru-RU" sz="1200" b="1" i="1" dirty="0" err="1">
                <a:solidFill>
                  <a:schemeClr val="dk1"/>
                </a:solidFill>
              </a:rPr>
              <a:t>мүмкін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болса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қабырғаға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басыңыз</a:t>
            </a:r>
            <a:r>
              <a:rPr lang="ru-RU" sz="1200" b="1" i="1" dirty="0">
                <a:solidFill>
                  <a:schemeClr val="dk1"/>
                </a:solidFill>
              </a:rPr>
              <a:t>, </a:t>
            </a:r>
            <a:r>
              <a:rPr lang="ru-RU" sz="1200" b="1" i="1" dirty="0" err="1">
                <a:solidFill>
                  <a:schemeClr val="dk1"/>
                </a:solidFill>
              </a:rPr>
              <a:t>басыңызды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қолыңызбен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жабыңыз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және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қозғалмаңыз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10;g1bc6e687a7d_0_864"/>
          <p:cNvSpPr/>
          <p:nvPr/>
        </p:nvSpPr>
        <p:spPr bwMode="auto">
          <a:xfrm>
            <a:off x="4628146" y="5662022"/>
            <a:ext cx="3756925" cy="8029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Google Shape;411;g1bc6e687a7d_0_864"/>
          <p:cNvSpPr/>
          <p:nvPr/>
        </p:nvSpPr>
        <p:spPr bwMode="auto">
          <a:xfrm>
            <a:off x="4857351" y="5743554"/>
            <a:ext cx="3422232" cy="6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200" b="1" i="1" dirty="0" err="1">
                <a:solidFill>
                  <a:schemeClr val="dk1"/>
                </a:solidFill>
              </a:rPr>
              <a:t>Барлау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қарай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жүгірмеңіз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немесе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қашпаңыз</a:t>
            </a:r>
            <a:r>
              <a:rPr lang="ru-RU" sz="1200" b="1" i="1" dirty="0">
                <a:solidFill>
                  <a:schemeClr val="dk1"/>
                </a:solidFill>
              </a:rPr>
              <a:t>, </a:t>
            </a:r>
            <a:r>
              <a:rPr lang="ru-RU" sz="1200" b="1" i="1" dirty="0" err="1">
                <a:solidFill>
                  <a:schemeClr val="dk1"/>
                </a:solidFill>
              </a:rPr>
              <a:t>өйткені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олар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сізді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қылмыскер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деп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санауы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мүмкін</a:t>
            </a:r>
            <a:endParaRPr lang="ru-RU" sz="1200" b="1" i="1" dirty="0">
              <a:solidFill>
                <a:schemeClr val="dk1"/>
              </a:solidFill>
            </a:endParaRPr>
          </a:p>
        </p:txBody>
      </p:sp>
      <p:sp>
        <p:nvSpPr>
          <p:cNvPr id="38" name="Google Shape;412;g1bc6e687a7d_0_864"/>
          <p:cNvSpPr/>
          <p:nvPr/>
        </p:nvSpPr>
        <p:spPr bwMode="auto">
          <a:xfrm>
            <a:off x="8537426" y="5662022"/>
            <a:ext cx="3422232" cy="8029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413;g1bc6e687a7d_0_864"/>
          <p:cNvSpPr/>
          <p:nvPr/>
        </p:nvSpPr>
        <p:spPr bwMode="auto">
          <a:xfrm>
            <a:off x="8766619" y="5743554"/>
            <a:ext cx="3097401" cy="6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200" b="1" i="1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есік</a:t>
            </a:r>
            <a:r>
              <a:rPr lang="ru-RU" sz="1200" b="1" i="1" dirty="0">
                <a:solidFill>
                  <a:schemeClr val="dk1"/>
                </a:solidFill>
              </a:rPr>
              <a:t> пен </a:t>
            </a:r>
            <a:r>
              <a:rPr lang="ru-RU" sz="1200" b="1" i="1" dirty="0" err="1">
                <a:solidFill>
                  <a:schemeClr val="dk1"/>
                </a:solidFill>
              </a:rPr>
              <a:t>терезе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аулақ</a:t>
            </a:r>
            <a:r>
              <a:rPr lang="ru-RU" sz="1200" b="1" i="1" dirty="0">
                <a:solidFill>
                  <a:schemeClr val="dk1"/>
                </a:solidFill>
              </a:rPr>
              <a:t> </a:t>
            </a:r>
            <a:r>
              <a:rPr lang="ru-RU" sz="1200" b="1" i="1" dirty="0" err="1">
                <a:solidFill>
                  <a:schemeClr val="dk1"/>
                </a:solidFill>
              </a:rPr>
              <a:t>болыңыз</a:t>
            </a:r>
            <a:endParaRPr lang="ru-RU" sz="1200" b="1" i="1" dirty="0">
              <a:solidFill>
                <a:schemeClr val="dk1"/>
              </a:solidFill>
            </a:endParaRPr>
          </a:p>
        </p:txBody>
      </p:sp>
      <p:pic>
        <p:nvPicPr>
          <p:cNvPr id="40" name="Google Shape;414;g1bc6e687a7d_0_864"/>
          <p:cNvPicPr/>
          <p:nvPr/>
        </p:nvPicPr>
        <p:blipFill>
          <a:blip r:embed="rId4">
            <a:alphaModFix/>
          </a:blip>
          <a:srcRect l="11263" t="41659" r="45976" b="33762"/>
          <a:stretch/>
        </p:blipFill>
        <p:spPr bwMode="auto">
          <a:xfrm flipH="1">
            <a:off x="60219" y="5743553"/>
            <a:ext cx="1062298" cy="690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1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9;g1bc6e687a7d_0_954"/>
          <p:cNvSpPr/>
          <p:nvPr/>
        </p:nvSpPr>
        <p:spPr bwMode="auto">
          <a:xfrm>
            <a:off x="137488" y="81137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Террористердің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жасаудағы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АЛГОРИТМІ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420;g1bc6e687a7d_0_954"/>
          <p:cNvSpPr/>
          <p:nvPr/>
        </p:nvSpPr>
        <p:spPr bwMode="auto">
          <a:xfrm>
            <a:off x="0" y="825444"/>
            <a:ext cx="12192075" cy="36870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21;g1bc6e687a7d_0_954"/>
          <p:cNvSpPr/>
          <p:nvPr/>
        </p:nvSpPr>
        <p:spPr bwMode="auto">
          <a:xfrm>
            <a:off x="4204579" y="819034"/>
            <a:ext cx="3584797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/>
              <a:t>БАСШЫНЫҢ ІС-ӘРЕКЕТІ: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422;g1bc6e687a7d_0_95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02347" y="1028359"/>
            <a:ext cx="548906" cy="10839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1bc6e687a7d_0_954"/>
          <p:cNvSpPr/>
          <p:nvPr/>
        </p:nvSpPr>
        <p:spPr bwMode="auto">
          <a:xfrm>
            <a:off x="3335052" y="1641091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24;g1bc6e687a7d_0_954"/>
          <p:cNvSpPr/>
          <p:nvPr/>
        </p:nvSpPr>
        <p:spPr bwMode="auto">
          <a:xfrm>
            <a:off x="6768095" y="1641091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25;g1bc6e687a7d_0_954"/>
          <p:cNvSpPr/>
          <p:nvPr/>
        </p:nvSpPr>
        <p:spPr bwMode="auto">
          <a:xfrm>
            <a:off x="10073941" y="1641091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26;g1bc6e687a7d_0_954"/>
          <p:cNvSpPr/>
          <p:nvPr/>
        </p:nvSpPr>
        <p:spPr bwMode="auto">
          <a:xfrm>
            <a:off x="769868" y="1246746"/>
            <a:ext cx="2526033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қызметкерлердің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2" name="Google Shape;427;g1bc6e687a7d_0_954"/>
          <p:cNvSpPr/>
          <p:nvPr/>
        </p:nvSpPr>
        <p:spPr bwMode="auto">
          <a:xfrm>
            <a:off x="3800222" y="1219077"/>
            <a:ext cx="2955754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объектіде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3" name="Google Shape;428;g1bc6e687a7d_0_954"/>
          <p:cNvSpPr/>
          <p:nvPr/>
        </p:nvSpPr>
        <p:spPr bwMode="auto">
          <a:xfrm>
            <a:off x="10526967" y="1219077"/>
            <a:ext cx="1520461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ұйымдасқан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эвакуациялауды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қауіпсіздігін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4" name="Google Shape;429;g1bc6e687a7d_0_954"/>
          <p:cNvSpPr/>
          <p:nvPr/>
        </p:nvSpPr>
        <p:spPr bwMode="auto">
          <a:xfrm>
            <a:off x="7260276" y="1219077"/>
            <a:ext cx="2813809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органдарының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қызметкерлеріне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шабуылдаушыны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қысқартуы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5" name="Google Shape;430;g1bc6e687a7d_0_954"/>
          <p:cNvSpPr/>
          <p:nvPr/>
        </p:nvSpPr>
        <p:spPr bwMode="auto">
          <a:xfrm>
            <a:off x="0" y="2876791"/>
            <a:ext cx="12192075" cy="1697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31;g1bc6e687a7d_0_954"/>
          <p:cNvSpPr/>
          <p:nvPr/>
        </p:nvSpPr>
        <p:spPr bwMode="auto">
          <a:xfrm>
            <a:off x="230662" y="3219568"/>
            <a:ext cx="3685802" cy="11079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432;g1bc6e687a7d_0_954"/>
          <p:cNvSpPr/>
          <p:nvPr/>
        </p:nvSpPr>
        <p:spPr bwMode="auto">
          <a:xfrm>
            <a:off x="2226693" y="2530350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3;g1bc6e687a7d_0_954"/>
          <p:cNvSpPr/>
          <p:nvPr/>
        </p:nvSpPr>
        <p:spPr bwMode="auto">
          <a:xfrm>
            <a:off x="185875" y="3243468"/>
            <a:ext cx="3744672" cy="108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маңдағы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абайлап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үй-жайда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паналау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бұғаттау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қызметкерлерінің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келуін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күту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9" name="Google Shape;434;g1bc6e687a7d_0_954"/>
          <p:cNvSpPr/>
          <p:nvPr/>
        </p:nvSpPr>
        <p:spPr bwMode="auto">
          <a:xfrm>
            <a:off x="4083675" y="3287564"/>
            <a:ext cx="3685802" cy="11079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35;g1bc6e687a7d_0_954"/>
          <p:cNvSpPr/>
          <p:nvPr/>
        </p:nvSpPr>
        <p:spPr bwMode="auto">
          <a:xfrm>
            <a:off x="4135524" y="3183343"/>
            <a:ext cx="3452115" cy="108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қорғану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абайлап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кету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паналаңыз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құлыптау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сақшыларының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келуін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1" name="Google Shape;436;g1bc6e687a7d_0_954"/>
          <p:cNvSpPr/>
          <p:nvPr/>
        </p:nvSpPr>
        <p:spPr bwMode="auto">
          <a:xfrm>
            <a:off x="7948564" y="3219568"/>
            <a:ext cx="4057550" cy="11079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437;g1bc6e687a7d_0_954"/>
          <p:cNvSpPr/>
          <p:nvPr/>
        </p:nvSpPr>
        <p:spPr bwMode="auto">
          <a:xfrm>
            <a:off x="7903764" y="3243468"/>
            <a:ext cx="4102375" cy="108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күзетті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персоналды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объектінің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басшылығын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қарулы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шабуылдың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фактісі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мән-жайы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тәсілмен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3" name="Google Shape;438;g1bc6e687a7d_0_954"/>
          <p:cNvSpPr/>
          <p:nvPr/>
        </p:nvSpPr>
        <p:spPr bwMode="auto">
          <a:xfrm>
            <a:off x="3800234" y="3615999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439;g1bc6e687a7d_0_954"/>
          <p:cNvSpPr/>
          <p:nvPr/>
        </p:nvSpPr>
        <p:spPr bwMode="auto">
          <a:xfrm>
            <a:off x="7693002" y="3615999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440;g1bc6e687a7d_0_954"/>
          <p:cNvSpPr/>
          <p:nvPr/>
        </p:nvSpPr>
        <p:spPr bwMode="auto">
          <a:xfrm>
            <a:off x="2226693" y="4851198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ата-аналардың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өкілдердің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іс-әрекеттері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b="1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6" name="Google Shape;441;g1bc6e687a7d_0_954"/>
          <p:cNvSpPr/>
          <p:nvPr/>
        </p:nvSpPr>
        <p:spPr bwMode="auto">
          <a:xfrm>
            <a:off x="2026686" y="5401396"/>
            <a:ext cx="4355785" cy="91939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442;g1bc6e687a7d_0_954"/>
          <p:cNvSpPr/>
          <p:nvPr/>
        </p:nvSpPr>
        <p:spPr bwMode="auto">
          <a:xfrm>
            <a:off x="6626393" y="5299813"/>
            <a:ext cx="5350898" cy="91939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443;g1bc6e687a7d_0_954"/>
          <p:cNvSpPr/>
          <p:nvPr/>
        </p:nvSpPr>
        <p:spPr bwMode="auto">
          <a:xfrm>
            <a:off x="6685111" y="5299813"/>
            <a:ext cx="5292028" cy="8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күзетті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персоналды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объектінің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басшылығын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қарулы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шабуылдың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фактісі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мән-жайы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тәсілмен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9" name="Google Shape;444;g1bc6e687a7d_0_954"/>
          <p:cNvSpPr/>
          <p:nvPr/>
        </p:nvSpPr>
        <p:spPr bwMode="auto">
          <a:xfrm>
            <a:off x="2011916" y="5323713"/>
            <a:ext cx="4455296" cy="76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қорғану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абайлап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кету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паналаңыз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құлыптаңыз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сақшыларының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келуін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30" name="Google Shape;445;g1bc6e687a7d_0_954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37495" y="5046715"/>
            <a:ext cx="1932679" cy="127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6;g1bc6e687a7d_0_954"/>
          <p:cNvPicPr/>
          <p:nvPr/>
        </p:nvPicPr>
        <p:blipFill>
          <a:blip r:embed="rId4">
            <a:alphaModFix/>
          </a:blip>
          <a:srcRect r="44900"/>
          <a:stretch/>
        </p:blipFill>
        <p:spPr bwMode="auto">
          <a:xfrm flipH="1">
            <a:off x="9338785" y="2236406"/>
            <a:ext cx="1342662" cy="101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7;g1bc6e687a7d_0_954"/>
          <p:cNvPicPr/>
          <p:nvPr/>
        </p:nvPicPr>
        <p:blipFill>
          <a:blip r:embed="rId4">
            <a:alphaModFix/>
          </a:blip>
          <a:srcRect l="57472" r="-876"/>
          <a:stretch/>
        </p:blipFill>
        <p:spPr bwMode="auto">
          <a:xfrm>
            <a:off x="1675097" y="2228524"/>
            <a:ext cx="1057684" cy="1019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3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2;g1bc6e687a7d_0_1070"/>
          <p:cNvSpPr/>
          <p:nvPr/>
        </p:nvSpPr>
        <p:spPr bwMode="auto">
          <a:xfrm>
            <a:off x="0" y="699783"/>
            <a:ext cx="12192075" cy="36870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53;g1bc6e687a7d_0_1070"/>
          <p:cNvSpPr/>
          <p:nvPr/>
        </p:nvSpPr>
        <p:spPr bwMode="auto">
          <a:xfrm>
            <a:off x="0" y="3571604"/>
            <a:ext cx="12192075" cy="36870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54;g1bc6e687a7d_0_1070"/>
          <p:cNvSpPr/>
          <p:nvPr/>
        </p:nvSpPr>
        <p:spPr bwMode="auto">
          <a:xfrm>
            <a:off x="1898903" y="707556"/>
            <a:ext cx="8531614" cy="29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Білім</a:t>
            </a:r>
            <a:r>
              <a:rPr lang="ru-RU" sz="1500" b="1" dirty="0">
                <a:solidFill>
                  <a:schemeClr val="dk1"/>
                </a:solidFill>
              </a:rPr>
              <a:t> беру </a:t>
            </a:r>
            <a:r>
              <a:rPr lang="ru-RU" sz="1500" b="1" dirty="0" err="1">
                <a:solidFill>
                  <a:schemeClr val="dk1"/>
                </a:solidFill>
              </a:rPr>
              <a:t>ұйымының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қамтамасыз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ететін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тұлғалардың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әрекеттері</a:t>
            </a:r>
            <a:r>
              <a:rPr lang="ru-RU" sz="1500" b="1" dirty="0">
                <a:solidFill>
                  <a:schemeClr val="dk1"/>
                </a:solidFill>
              </a:rPr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55;g1bc6e687a7d_0_1070"/>
          <p:cNvSpPr/>
          <p:nvPr/>
        </p:nvSpPr>
        <p:spPr bwMode="auto">
          <a:xfrm>
            <a:off x="203045" y="1170003"/>
            <a:ext cx="3685802" cy="55700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56;g1bc6e687a7d_0_1070"/>
          <p:cNvSpPr/>
          <p:nvPr/>
        </p:nvSpPr>
        <p:spPr bwMode="auto">
          <a:xfrm>
            <a:off x="158245" y="1193903"/>
            <a:ext cx="374467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сыртқы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белгілері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дәстүрлі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емес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ағымдардың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ұстанушыларын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57;g1bc6e687a7d_0_1070"/>
          <p:cNvSpPr/>
          <p:nvPr/>
        </p:nvSpPr>
        <p:spPr bwMode="auto">
          <a:xfrm>
            <a:off x="4013733" y="1170004"/>
            <a:ext cx="3268632" cy="110795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58;g1bc6e687a7d_0_1070"/>
          <p:cNvSpPr/>
          <p:nvPr/>
        </p:nvSpPr>
        <p:spPr bwMode="auto">
          <a:xfrm>
            <a:off x="4080971" y="1298239"/>
            <a:ext cx="3201395" cy="82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оның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олардың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жаппай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болатын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жерлеріне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бөгеу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Google Shape;459;g1bc6e687a7d_0_1070"/>
          <p:cNvSpPr/>
          <p:nvPr/>
        </p:nvSpPr>
        <p:spPr bwMode="auto">
          <a:xfrm>
            <a:off x="7393181" y="1170004"/>
            <a:ext cx="4585289" cy="110795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60;g1bc6e687a7d_0_1070"/>
          <p:cNvSpPr/>
          <p:nvPr/>
        </p:nvSpPr>
        <p:spPr bwMode="auto">
          <a:xfrm>
            <a:off x="7446077" y="1259678"/>
            <a:ext cx="4479502" cy="92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хабарлауға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1;g1bc6e687a7d_0_1070"/>
          <p:cNvSpPr/>
          <p:nvPr/>
        </p:nvSpPr>
        <p:spPr bwMode="auto">
          <a:xfrm>
            <a:off x="203045" y="1801324"/>
            <a:ext cx="3685802" cy="47668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62;g1bc6e687a7d_0_1070"/>
          <p:cNvSpPr/>
          <p:nvPr/>
        </p:nvSpPr>
        <p:spPr bwMode="auto">
          <a:xfrm>
            <a:off x="158245" y="1825224"/>
            <a:ext cx="3744672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қауіпсіздігіңізді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етіңіз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63;g1bc6e687a7d_0_1070"/>
          <p:cNvSpPr/>
          <p:nvPr/>
        </p:nvSpPr>
        <p:spPr bwMode="auto">
          <a:xfrm>
            <a:off x="203044" y="2352320"/>
            <a:ext cx="5605504" cy="7811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64;g1bc6e687a7d_0_1070"/>
          <p:cNvSpPr/>
          <p:nvPr/>
        </p:nvSpPr>
        <p:spPr bwMode="auto">
          <a:xfrm>
            <a:off x="261765" y="2480554"/>
            <a:ext cx="5451306" cy="47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шаралар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қабылдау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жабу)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65;g1bc6e687a7d_0_1070"/>
          <p:cNvSpPr/>
          <p:nvPr/>
        </p:nvSpPr>
        <p:spPr bwMode="auto">
          <a:xfrm>
            <a:off x="5927683" y="2352320"/>
            <a:ext cx="6050763" cy="7811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466;g1bc6e687a7d_0_1070"/>
          <p:cNvSpPr/>
          <p:nvPr/>
        </p:nvSpPr>
        <p:spPr bwMode="auto">
          <a:xfrm>
            <a:off x="5986404" y="2402248"/>
            <a:ext cx="5770160" cy="66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айналасында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бақылауды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жеке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бейнебақылау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жүйесі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арқылы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" name="Google Shape;467;g1bc6e687a7d_0_1070"/>
          <p:cNvPicPr/>
          <p:nvPr/>
        </p:nvPicPr>
        <p:blipFill>
          <a:blip r:embed="rId2">
            <a:alphaModFix/>
          </a:blip>
          <a:srcRect l="3032" t="15736" r="89219" b="59775"/>
          <a:stretch/>
        </p:blipFill>
        <p:spPr bwMode="auto">
          <a:xfrm flipH="1">
            <a:off x="0" y="2040369"/>
            <a:ext cx="390201" cy="110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68;g1bc6e687a7d_0_1070"/>
          <p:cNvPicPr/>
          <p:nvPr/>
        </p:nvPicPr>
        <p:blipFill>
          <a:blip r:embed="rId2">
            <a:alphaModFix/>
          </a:blip>
          <a:srcRect l="14115" t="15736" r="78135" b="59775"/>
          <a:stretch/>
        </p:blipFill>
        <p:spPr bwMode="auto">
          <a:xfrm>
            <a:off x="11756573" y="1156419"/>
            <a:ext cx="390201" cy="11079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69;g1bc6e687a7d_0_1070"/>
          <p:cNvSpPr/>
          <p:nvPr/>
        </p:nvSpPr>
        <p:spPr bwMode="auto">
          <a:xfrm>
            <a:off x="2226693" y="3608507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Террористтің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сыртқы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белгілері</a:t>
            </a:r>
            <a:r>
              <a:rPr lang="ru-RU" sz="1500" b="1" dirty="0">
                <a:solidFill>
                  <a:schemeClr val="dk1"/>
                </a:solidFill>
              </a:rPr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470;g1bc6e687a7d_0_1070"/>
          <p:cNvPicPr/>
          <p:nvPr/>
        </p:nvPicPr>
        <p:blipFill>
          <a:blip r:embed="rId3">
            <a:alphaModFix/>
          </a:blip>
          <a:srcRect l="58966" t="51203" r="12611" b="16257"/>
          <a:stretch/>
        </p:blipFill>
        <p:spPr bwMode="auto">
          <a:xfrm flipH="1">
            <a:off x="10321716" y="3780856"/>
            <a:ext cx="1870393" cy="24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71;g1bc6e687a7d_0_1070"/>
          <p:cNvSpPr/>
          <p:nvPr/>
        </p:nvSpPr>
        <p:spPr bwMode="auto">
          <a:xfrm>
            <a:off x="303636" y="3979737"/>
            <a:ext cx="5022481" cy="7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500" dirty="0" err="1">
                <a:solidFill>
                  <a:schemeClr val="dk1"/>
                </a:solidFill>
              </a:rPr>
              <a:t>қолмен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жасалған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жарылғыш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құрылғының</a:t>
            </a:r>
            <a:r>
              <a:rPr lang="ru-RU" sz="1500" dirty="0">
                <a:solidFill>
                  <a:schemeClr val="dk1"/>
                </a:solidFill>
              </a:rPr>
              <a:t> (ҚЖҚ</a:t>
            </a:r>
            <a:r>
              <a:rPr lang="ru-RU" sz="1500" dirty="0">
                <a:solidFill>
                  <a:schemeClr val="dk1"/>
                </a:solidFill>
              </a:rPr>
              <a:t>) 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элементтерін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жасыруға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арналған</a:t>
            </a:r>
            <a:r>
              <a:rPr lang="ru-RU" sz="1500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ауа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райына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келмейтін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киім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4" name="Google Shape;472;g1bc6e687a7d_0_1070"/>
          <p:cNvCxnSpPr>
            <a:cxnSpLocks/>
          </p:cNvCxnSpPr>
          <p:nvPr/>
        </p:nvCxnSpPr>
        <p:spPr bwMode="auto">
          <a:xfrm>
            <a:off x="261767" y="4795800"/>
            <a:ext cx="5016504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473;g1bc6e687a7d_0_1070"/>
          <p:cNvSpPr/>
          <p:nvPr/>
        </p:nvSpPr>
        <p:spPr bwMode="auto">
          <a:xfrm>
            <a:off x="303639" y="4909248"/>
            <a:ext cx="4767278" cy="47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r>
              <a:rPr lang="ru-RU" sz="1500" b="1" dirty="0" err="1"/>
              <a:t>киім</a:t>
            </a:r>
            <a:r>
              <a:rPr lang="ru-RU" sz="1500" b="1" dirty="0"/>
              <a:t> </a:t>
            </a:r>
            <a:r>
              <a:rPr lang="ru-RU" sz="1500" b="1" dirty="0" err="1"/>
              <a:t>астынан</a:t>
            </a:r>
            <a:r>
              <a:rPr lang="ru-RU" sz="1500" b="1" dirty="0"/>
              <a:t> </a:t>
            </a:r>
            <a:r>
              <a:rPr lang="ru-RU" sz="1500" b="1" dirty="0" err="1"/>
              <a:t>шығып</a:t>
            </a:r>
            <a:r>
              <a:rPr lang="ru-RU" sz="1500" b="1" dirty="0"/>
              <a:t> </a:t>
            </a:r>
            <a:r>
              <a:rPr lang="ru-RU" sz="1500" b="1" dirty="0" err="1"/>
              <a:t>тұрған</a:t>
            </a:r>
            <a:r>
              <a:rPr lang="ru-RU" sz="1500" dirty="0"/>
              <a:t> </a:t>
            </a:r>
            <a:r>
              <a:rPr lang="kk-KZ" sz="1500" dirty="0"/>
              <a:t>ҚЖҚ</a:t>
            </a:r>
            <a:r>
              <a:rPr lang="ru-RU" sz="1500" dirty="0"/>
              <a:t> </a:t>
            </a:r>
            <a:r>
              <a:rPr lang="ru-RU" sz="1500" dirty="0" err="1"/>
              <a:t>элементтері</a:t>
            </a:r>
            <a:r>
              <a:rPr lang="ru-RU" sz="1500" dirty="0"/>
              <a:t>, </a:t>
            </a:r>
            <a:r>
              <a:rPr lang="ru-RU" sz="1500" dirty="0" err="1"/>
              <a:t>сымдар</a:t>
            </a:r>
            <a:r>
              <a:rPr lang="ru-RU" sz="1500" dirty="0"/>
              <a:t>, </a:t>
            </a:r>
            <a:r>
              <a:rPr lang="ru-RU" sz="1500" dirty="0" err="1"/>
              <a:t>ауыстырып</a:t>
            </a:r>
            <a:r>
              <a:rPr lang="ru-RU" sz="1500" dirty="0"/>
              <a:t> </a:t>
            </a:r>
            <a:r>
              <a:rPr lang="ru-RU" sz="1500" dirty="0" err="1"/>
              <a:t>қосқыштар</a:t>
            </a:r>
            <a:r>
              <a:rPr lang="ru-RU" sz="1500" dirty="0"/>
              <a:t>, </a:t>
            </a:r>
            <a:r>
              <a:rPr lang="ru-RU" sz="1500" dirty="0" err="1"/>
              <a:t>ажыратқыштар</a:t>
            </a:r>
            <a:endParaRPr lang="ru-RU" sz="1500" dirty="0"/>
          </a:p>
        </p:txBody>
      </p:sp>
      <p:cxnSp>
        <p:nvCxnSpPr>
          <p:cNvPr id="26" name="Google Shape;474;g1bc6e687a7d_0_1070"/>
          <p:cNvCxnSpPr>
            <a:cxnSpLocks/>
          </p:cNvCxnSpPr>
          <p:nvPr/>
        </p:nvCxnSpPr>
        <p:spPr bwMode="auto">
          <a:xfrm>
            <a:off x="261767" y="5473714"/>
            <a:ext cx="5016504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475;g1bc6e687a7d_0_1070"/>
          <p:cNvSpPr/>
          <p:nvPr/>
        </p:nvSpPr>
        <p:spPr bwMode="auto">
          <a:xfrm>
            <a:off x="303639" y="5540612"/>
            <a:ext cx="4767278" cy="66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r>
              <a:rPr lang="ru-RU" sz="1500" dirty="0" err="1"/>
              <a:t>қолында</a:t>
            </a:r>
            <a:r>
              <a:rPr lang="ru-RU" sz="1500" dirty="0"/>
              <a:t> </a:t>
            </a:r>
            <a:r>
              <a:rPr lang="ru-RU" sz="1500" dirty="0" err="1"/>
              <a:t>қаруды</a:t>
            </a:r>
            <a:r>
              <a:rPr lang="ru-RU" sz="1500" dirty="0"/>
              <a:t> </a:t>
            </a:r>
            <a:r>
              <a:rPr lang="ru-RU" sz="1500" dirty="0" err="1"/>
              <a:t>немесе</a:t>
            </a:r>
            <a:r>
              <a:rPr lang="ru-RU" sz="1500" dirty="0"/>
              <a:t> </a:t>
            </a:r>
            <a:r>
              <a:rPr lang="ru-RU" sz="1500" dirty="0" err="1"/>
              <a:t>жарылғыш</a:t>
            </a:r>
            <a:r>
              <a:rPr lang="ru-RU" sz="1500" dirty="0"/>
              <a:t> </a:t>
            </a:r>
            <a:r>
              <a:rPr lang="ru-RU" sz="1500" dirty="0" err="1"/>
              <a:t>құрылғыны</a:t>
            </a:r>
            <a:r>
              <a:rPr lang="ru-RU" sz="1500" dirty="0"/>
              <a:t> </a:t>
            </a:r>
            <a:r>
              <a:rPr lang="ru-RU" sz="1500" dirty="0" err="1"/>
              <a:t>жасыруға</a:t>
            </a:r>
            <a:r>
              <a:rPr lang="ru-RU" sz="1500" dirty="0"/>
              <a:t> </a:t>
            </a:r>
            <a:r>
              <a:rPr lang="ru-RU" sz="1500" dirty="0" err="1"/>
              <a:t>болатын</a:t>
            </a:r>
            <a:r>
              <a:rPr lang="ru-RU" sz="1500" dirty="0"/>
              <a:t> </a:t>
            </a:r>
            <a:r>
              <a:rPr lang="ru-RU" sz="1500" b="1" dirty="0" err="1"/>
              <a:t>үлкен</a:t>
            </a:r>
            <a:r>
              <a:rPr lang="ru-RU" sz="1500" b="1" dirty="0"/>
              <a:t> </a:t>
            </a:r>
            <a:r>
              <a:rPr lang="ru-RU" sz="1500" b="1" dirty="0" err="1"/>
              <a:t>сөмкелердің</a:t>
            </a:r>
            <a:r>
              <a:rPr lang="ru-RU" sz="1500" b="1" dirty="0"/>
              <a:t> </a:t>
            </a:r>
            <a:r>
              <a:rPr lang="ru-RU" sz="1500" b="1" dirty="0" err="1"/>
              <a:t>немесе</a:t>
            </a:r>
            <a:r>
              <a:rPr lang="ru-RU" sz="1500" b="1" dirty="0"/>
              <a:t> </a:t>
            </a:r>
            <a:r>
              <a:rPr lang="ru-RU" sz="1500" b="1" dirty="0" err="1"/>
              <a:t>сандықтардың</a:t>
            </a:r>
            <a:r>
              <a:rPr lang="ru-RU" sz="1500" b="1" dirty="0"/>
              <a:t> </a:t>
            </a:r>
            <a:r>
              <a:rPr lang="ru-RU" sz="1500" b="1" dirty="0" err="1"/>
              <a:t>болуы</a:t>
            </a:r>
            <a:endParaRPr lang="ru-RU" sz="1500" b="1" dirty="0"/>
          </a:p>
        </p:txBody>
      </p:sp>
      <p:cxnSp>
        <p:nvCxnSpPr>
          <p:cNvPr id="28" name="Google Shape;476;g1bc6e687a7d_0_1070"/>
          <p:cNvCxnSpPr>
            <a:cxnSpLocks/>
          </p:cNvCxnSpPr>
          <p:nvPr/>
        </p:nvCxnSpPr>
        <p:spPr bwMode="auto">
          <a:xfrm>
            <a:off x="261767" y="6422339"/>
            <a:ext cx="5016504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477;g1bc6e687a7d_0_1070"/>
          <p:cNvSpPr/>
          <p:nvPr/>
        </p:nvSpPr>
        <p:spPr bwMode="auto">
          <a:xfrm>
            <a:off x="5545105" y="3933081"/>
            <a:ext cx="5022481" cy="7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r>
              <a:rPr lang="ru-RU" sz="1500" b="1" dirty="0" err="1"/>
              <a:t>тасымалданатын</a:t>
            </a:r>
            <a:r>
              <a:rPr lang="ru-RU" sz="1500" b="1" dirty="0"/>
              <a:t> </a:t>
            </a:r>
            <a:r>
              <a:rPr lang="ru-RU" sz="1500" b="1" dirty="0" err="1"/>
              <a:t>заттарды</a:t>
            </a:r>
            <a:r>
              <a:rPr lang="ru-RU" sz="1500" b="1" dirty="0"/>
              <a:t> </a:t>
            </a:r>
            <a:r>
              <a:rPr lang="ru-RU" sz="1500" b="1" dirty="0" err="1"/>
              <a:t>ұқыпты</a:t>
            </a:r>
            <a:r>
              <a:rPr lang="ru-RU" sz="1500" b="1" dirty="0"/>
              <a:t> </a:t>
            </a:r>
            <a:r>
              <a:rPr lang="ru-RU" sz="1500" b="1" dirty="0" err="1"/>
              <a:t>ұстау</a:t>
            </a:r>
            <a:r>
              <a:rPr lang="ru-RU" sz="1500" dirty="0"/>
              <a:t>, </a:t>
            </a:r>
            <a:r>
              <a:rPr lang="ru-RU" sz="1500" dirty="0" err="1"/>
              <a:t>оларды</a:t>
            </a:r>
            <a:r>
              <a:rPr lang="ru-RU" sz="1500" dirty="0"/>
              <a:t> </a:t>
            </a:r>
            <a:r>
              <a:rPr lang="ru-RU" sz="1500" dirty="0" err="1"/>
              <a:t>денеге</a:t>
            </a:r>
            <a:r>
              <a:rPr lang="ru-RU" sz="1500" dirty="0"/>
              <a:t> </a:t>
            </a:r>
            <a:r>
              <a:rPr lang="ru-RU" sz="1500" dirty="0" err="1"/>
              <a:t>қысу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оларды</a:t>
            </a:r>
            <a:r>
              <a:rPr lang="ru-RU" sz="1500" dirty="0"/>
              <a:t> </a:t>
            </a:r>
            <a:r>
              <a:rPr lang="ru-RU" sz="1500" dirty="0" err="1"/>
              <a:t>мезгіл-мезгіл</a:t>
            </a:r>
            <a:r>
              <a:rPr lang="ru-RU" sz="1500" dirty="0"/>
              <a:t> </a:t>
            </a:r>
            <a:r>
              <a:rPr lang="ru-RU" sz="1500" dirty="0" err="1"/>
              <a:t>еріксіз</a:t>
            </a:r>
            <a:r>
              <a:rPr lang="ru-RU" sz="1500" dirty="0"/>
              <a:t> </a:t>
            </a:r>
            <a:r>
              <a:rPr lang="ru-RU" sz="1500" dirty="0" err="1"/>
              <a:t>сезіну</a:t>
            </a:r>
            <a:endParaRPr lang="ru-RU" sz="1500" dirty="0"/>
          </a:p>
        </p:txBody>
      </p:sp>
      <p:cxnSp>
        <p:nvCxnSpPr>
          <p:cNvPr id="30" name="Google Shape;478;g1bc6e687a7d_0_1070"/>
          <p:cNvCxnSpPr>
            <a:cxnSpLocks/>
          </p:cNvCxnSpPr>
          <p:nvPr/>
        </p:nvCxnSpPr>
        <p:spPr bwMode="auto">
          <a:xfrm>
            <a:off x="5488251" y="4888295"/>
            <a:ext cx="5016504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479;g1bc6e687a7d_0_1070"/>
          <p:cNvSpPr/>
          <p:nvPr/>
        </p:nvSpPr>
        <p:spPr bwMode="auto">
          <a:xfrm>
            <a:off x="5530123" y="5043904"/>
            <a:ext cx="5022481" cy="110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500" dirty="0" err="1">
                <a:solidFill>
                  <a:schemeClr val="dk1"/>
                </a:solidFill>
              </a:rPr>
              <a:t>әртүрлі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бұзушылықтар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болуы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мүмкін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камуфляждық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форманы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пайдалану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dirty="0">
                <a:solidFill>
                  <a:schemeClr val="dk1"/>
                </a:solidFill>
              </a:rPr>
              <a:t>(</a:t>
            </a:r>
            <a:r>
              <a:rPr lang="ru-RU" sz="1500" dirty="0" err="1">
                <a:solidFill>
                  <a:schemeClr val="dk1"/>
                </a:solidFill>
              </a:rPr>
              <a:t>шеврондардың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болмауы</a:t>
            </a:r>
            <a:r>
              <a:rPr lang="ru-RU" sz="1500" dirty="0">
                <a:solidFill>
                  <a:schemeClr val="dk1"/>
                </a:solidFill>
              </a:rPr>
              <a:t>, </a:t>
            </a:r>
            <a:r>
              <a:rPr lang="ru-RU" sz="1500" dirty="0" err="1">
                <a:solidFill>
                  <a:schemeClr val="dk1"/>
                </a:solidFill>
              </a:rPr>
              <a:t>форманың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төменгі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және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жоғарғы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бөліктерінің</a:t>
            </a:r>
            <a:r>
              <a:rPr lang="ru-RU" sz="1500" dirty="0">
                <a:solidFill>
                  <a:schemeClr val="dk1"/>
                </a:solidFill>
              </a:rPr>
              <a:t>, бас </a:t>
            </a:r>
            <a:r>
              <a:rPr lang="ru-RU" sz="1500" dirty="0" err="1">
                <a:solidFill>
                  <a:schemeClr val="dk1"/>
                </a:solidFill>
              </a:rPr>
              <a:t>киім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түсінің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сәйкес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келмеуі</a:t>
            </a:r>
            <a:r>
              <a:rPr lang="ru-RU" sz="1500" dirty="0">
                <a:solidFill>
                  <a:schemeClr val="dk1"/>
                </a:solidFill>
              </a:rPr>
              <a:t>,)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2" name="Google Shape;480;g1bc6e687a7d_0_1070"/>
          <p:cNvCxnSpPr>
            <a:cxnSpLocks/>
          </p:cNvCxnSpPr>
          <p:nvPr/>
        </p:nvCxnSpPr>
        <p:spPr bwMode="auto">
          <a:xfrm>
            <a:off x="5488251" y="6422352"/>
            <a:ext cx="5016504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481;g1bc6e687a7d_0_1070"/>
          <p:cNvSpPr/>
          <p:nvPr/>
        </p:nvSpPr>
        <p:spPr bwMode="auto">
          <a:xfrm>
            <a:off x="-5" y="3789871"/>
            <a:ext cx="502935" cy="3070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482;g1bc6e687a7d_0_1070"/>
          <p:cNvSpPr/>
          <p:nvPr/>
        </p:nvSpPr>
        <p:spPr bwMode="auto">
          <a:xfrm>
            <a:off x="11700204" y="3789871"/>
            <a:ext cx="502935" cy="3070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83;g1bc6e687a7d_0_1070"/>
          <p:cNvSpPr/>
          <p:nvPr/>
        </p:nvSpPr>
        <p:spPr bwMode="auto">
          <a:xfrm>
            <a:off x="150827" y="-29940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Террористердің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шабуылы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әрекеттер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АЛГОРИТМІ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/>
          <p:cNvSpPr/>
          <p:nvPr/>
        </p:nvSpPr>
        <p:spPr bwMode="auto">
          <a:xfrm>
            <a:off x="137488" y="81137"/>
            <a:ext cx="12054612" cy="8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b="1" dirty="0">
                <a:solidFill>
                  <a:srgbClr val="FF000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b="1" dirty="0" smtClean="0">
                <a:solidFill>
                  <a:srgbClr val="FF0000"/>
                </a:solidFill>
              </a:rPr>
              <a:t>АЛГОРИТМІ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5" name="Google Shape;654;g1bc6e687a7d_0_1609"/>
          <p:cNvSpPr/>
          <p:nvPr/>
        </p:nvSpPr>
        <p:spPr bwMode="auto">
          <a:xfrm>
            <a:off x="1941790" y="1015956"/>
            <a:ext cx="8347592" cy="29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Өрттің</a:t>
            </a:r>
            <a:r>
              <a:rPr lang="ru-RU" sz="1500" b="1" dirty="0">
                <a:solidFill>
                  <a:schemeClr val="dk1"/>
                </a:solidFill>
              </a:rPr>
              <a:t> (</a:t>
            </a:r>
            <a:r>
              <a:rPr lang="ru-RU" sz="1500" b="1" dirty="0" err="1" smtClean="0">
                <a:solidFill>
                  <a:schemeClr val="dk1"/>
                </a:solidFill>
              </a:rPr>
              <a:t>жарылыстың</a:t>
            </a:r>
            <a:r>
              <a:rPr lang="ru-RU" sz="1500" b="1" dirty="0">
                <a:solidFill>
                  <a:schemeClr val="dk1"/>
                </a:solidFill>
              </a:rPr>
              <a:t>) </a:t>
            </a:r>
            <a:r>
              <a:rPr lang="ru-RU" sz="1500" b="1" dirty="0" err="1">
                <a:solidFill>
                  <a:schemeClr val="dk1"/>
                </a:solidFill>
              </a:rPr>
              <a:t>пайда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болуы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/>
          <p:cNvSpPr/>
          <p:nvPr/>
        </p:nvSpPr>
        <p:spPr bwMode="auto">
          <a:xfrm>
            <a:off x="6821889" y="1754840"/>
            <a:ext cx="2381398" cy="160202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/>
          <p:cNvSpPr/>
          <p:nvPr/>
        </p:nvSpPr>
        <p:spPr bwMode="auto">
          <a:xfrm>
            <a:off x="3426573" y="1754840"/>
            <a:ext cx="3287160" cy="160202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/>
          <p:cNvSpPr/>
          <p:nvPr/>
        </p:nvSpPr>
        <p:spPr bwMode="auto">
          <a:xfrm>
            <a:off x="594826" y="1754840"/>
            <a:ext cx="2763007" cy="160202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/>
          <p:cNvSpPr/>
          <p:nvPr/>
        </p:nvSpPr>
        <p:spPr bwMode="auto">
          <a:xfrm>
            <a:off x="734129" y="1914097"/>
            <a:ext cx="2526033" cy="149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телефон </a:t>
            </a:r>
            <a:r>
              <a:rPr lang="ru-RU" sz="1200" dirty="0" err="1">
                <a:solidFill>
                  <a:schemeClr val="dk1"/>
                </a:solidFill>
              </a:rPr>
              <a:t>арқылы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бұдан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әрі</a:t>
            </a:r>
            <a:r>
              <a:rPr lang="ru-RU" sz="1200" dirty="0">
                <a:solidFill>
                  <a:schemeClr val="dk1"/>
                </a:solidFill>
              </a:rPr>
              <a:t> - МӨҚҚ) 101 </a:t>
            </a:r>
            <a:r>
              <a:rPr lang="ru-RU" sz="1200" dirty="0" err="1">
                <a:solidFill>
                  <a:schemeClr val="dk1"/>
                </a:solidFill>
              </a:rPr>
              <a:t>нөмірі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112 </a:t>
            </a:r>
            <a:r>
              <a:rPr lang="ru-RU" sz="1200" dirty="0" err="1">
                <a:solidFill>
                  <a:schemeClr val="dk1"/>
                </a:solidFill>
              </a:rPr>
              <a:t>бірыңғай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,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/>
          <p:cNvSpPr/>
          <p:nvPr/>
        </p:nvSpPr>
        <p:spPr bwMode="auto">
          <a:xfrm>
            <a:off x="3599767" y="2018363"/>
            <a:ext cx="2955754" cy="135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құтқару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өртті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алғашқы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сөндіру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құралдарымен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сөндіру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материалдық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құндылықтарды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қабылдау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/>
          <p:cNvSpPr/>
          <p:nvPr/>
        </p:nvSpPr>
        <p:spPr bwMode="auto">
          <a:xfrm>
            <a:off x="3134598" y="248183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/>
          <p:cNvSpPr/>
          <p:nvPr/>
        </p:nvSpPr>
        <p:spPr bwMode="auto">
          <a:xfrm>
            <a:off x="6484466" y="248183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/>
          <p:cNvSpPr/>
          <p:nvPr/>
        </p:nvSpPr>
        <p:spPr bwMode="auto">
          <a:xfrm>
            <a:off x="9332611" y="1754840"/>
            <a:ext cx="2600741" cy="160202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/>
          <p:cNvSpPr/>
          <p:nvPr/>
        </p:nvSpPr>
        <p:spPr bwMode="auto">
          <a:xfrm>
            <a:off x="9623337" y="1858174"/>
            <a:ext cx="2160859" cy="135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электр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энергиясын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өшіру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өрттен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жүйелерін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қоспағанда</a:t>
            </a:r>
            <a:r>
              <a:rPr lang="ru-RU" sz="1200" dirty="0">
                <a:solidFill>
                  <a:schemeClr val="dk1"/>
                </a:solidFill>
              </a:rPr>
              <a:t>), </a:t>
            </a:r>
            <a:r>
              <a:rPr lang="ru-RU" sz="1200" dirty="0" err="1">
                <a:solidFill>
                  <a:schemeClr val="dk1"/>
                </a:solidFill>
              </a:rPr>
              <a:t>желдету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жүйелерінің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тоқтату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/>
          <p:cNvSpPr/>
          <p:nvPr/>
        </p:nvSpPr>
        <p:spPr bwMode="auto">
          <a:xfrm>
            <a:off x="9056568" y="248183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/>
          <p:cNvSpPr/>
          <p:nvPr/>
        </p:nvSpPr>
        <p:spPr bwMode="auto">
          <a:xfrm>
            <a:off x="1501430" y="1412471"/>
            <a:ext cx="8990979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 err="1"/>
              <a:t>Басшының</a:t>
            </a:r>
            <a:r>
              <a:rPr lang="ru-RU" sz="1500" b="1" dirty="0"/>
              <a:t> </a:t>
            </a:r>
            <a:r>
              <a:rPr lang="ru-RU" sz="1500" b="1" dirty="0" err="1"/>
              <a:t>іс-әрекеті</a:t>
            </a:r>
            <a:r>
              <a:rPr lang="ru-RU" sz="1500" b="1" dirty="0"/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/>
          <p:cNvSpPr/>
          <p:nvPr/>
        </p:nvSpPr>
        <p:spPr bwMode="auto">
          <a:xfrm>
            <a:off x="6880807" y="1988234"/>
            <a:ext cx="2193432" cy="120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sz="1200" dirty="0" err="1">
                <a:solidFill>
                  <a:schemeClr val="dk1"/>
                </a:solidFill>
              </a:rPr>
              <a:t>проверить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включение</a:t>
            </a:r>
            <a:r>
              <a:rPr lang="en-US" sz="1200" dirty="0">
                <a:solidFill>
                  <a:schemeClr val="dk1"/>
                </a:solidFill>
              </a:rPr>
              <a:t> в </a:t>
            </a:r>
            <a:r>
              <a:rPr lang="en-US" sz="1200" dirty="0" err="1">
                <a:solidFill>
                  <a:schemeClr val="dk1"/>
                </a:solidFill>
              </a:rPr>
              <a:t>работу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автоматических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систем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противопожарной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защиты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оповещения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людей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при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пожаре</a:t>
            </a:r>
            <a:r>
              <a:rPr lang="en-US" sz="1200" dirty="0">
                <a:solidFill>
                  <a:schemeClr val="dk1"/>
                </a:solidFill>
              </a:rPr>
              <a:t>)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/>
          <p:cNvSpPr/>
          <p:nvPr/>
        </p:nvSpPr>
        <p:spPr bwMode="auto">
          <a:xfrm>
            <a:off x="5998700" y="3441515"/>
            <a:ext cx="2600741" cy="142346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/>
          <p:cNvSpPr/>
          <p:nvPr/>
        </p:nvSpPr>
        <p:spPr bwMode="auto">
          <a:xfrm>
            <a:off x="2959192" y="3441515"/>
            <a:ext cx="2955754" cy="142346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/>
          <p:cNvSpPr/>
          <p:nvPr/>
        </p:nvSpPr>
        <p:spPr bwMode="auto">
          <a:xfrm>
            <a:off x="114719" y="3441515"/>
            <a:ext cx="2763007" cy="142346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/>
          <p:cNvSpPr/>
          <p:nvPr/>
        </p:nvSpPr>
        <p:spPr bwMode="auto">
          <a:xfrm>
            <a:off x="172493" y="3648594"/>
            <a:ext cx="2705332" cy="10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өрттің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түтіндеудің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алдын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ықпал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іс-шараларды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орындау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/>
          <p:cNvSpPr/>
          <p:nvPr/>
        </p:nvSpPr>
        <p:spPr bwMode="auto">
          <a:xfrm>
            <a:off x="3114926" y="3653181"/>
            <a:ext cx="2657817" cy="120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kk-KZ" sz="1100" dirty="0"/>
              <a:t>МӨҚҚ бөлімшесі келгенге дейін өртті сөндіру бойынша жалпы басшылықты (объектінің ерекшеліктерін ескере отырып) жүзеге </a:t>
            </a:r>
            <a:r>
              <a:rPr lang="kk-KZ" sz="1100" dirty="0"/>
              <a:t>асыру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72;g1bc6e687a7d_0_1609"/>
          <p:cNvSpPr/>
          <p:nvPr/>
        </p:nvSpPr>
        <p:spPr bwMode="auto">
          <a:xfrm>
            <a:off x="2654492" y="4087480"/>
            <a:ext cx="453030" cy="3386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/>
          <p:cNvSpPr/>
          <p:nvPr/>
        </p:nvSpPr>
        <p:spPr bwMode="auto">
          <a:xfrm>
            <a:off x="5685692" y="4087480"/>
            <a:ext cx="453030" cy="3386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/>
          <p:cNvSpPr/>
          <p:nvPr/>
        </p:nvSpPr>
        <p:spPr bwMode="auto">
          <a:xfrm>
            <a:off x="8672881" y="3441515"/>
            <a:ext cx="2600741" cy="142346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/>
          <p:cNvSpPr/>
          <p:nvPr/>
        </p:nvSpPr>
        <p:spPr bwMode="auto">
          <a:xfrm>
            <a:off x="8781021" y="3533331"/>
            <a:ext cx="2526033" cy="120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chemeClr val="dk1"/>
                </a:solidFill>
              </a:rPr>
              <a:t>МӨҚҚ </a:t>
            </a:r>
            <a:r>
              <a:rPr lang="ru-RU" sz="1200" dirty="0" err="1">
                <a:solidFill>
                  <a:schemeClr val="dk1"/>
                </a:solidFill>
              </a:rPr>
              <a:t>бөлімшелерінің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кездесуін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ошағына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сумен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жабдықтау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қысқа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таңдауға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көмек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көрсету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/>
          <p:cNvSpPr/>
          <p:nvPr/>
        </p:nvSpPr>
        <p:spPr bwMode="auto">
          <a:xfrm>
            <a:off x="8396838" y="4087480"/>
            <a:ext cx="453030" cy="3386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/>
          <p:cNvSpPr/>
          <p:nvPr/>
        </p:nvSpPr>
        <p:spPr bwMode="auto">
          <a:xfrm>
            <a:off x="6133740" y="3602538"/>
            <a:ext cx="2258279" cy="120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kk-KZ" sz="1100" dirty="0"/>
              <a:t>өртті сөндіруге қатысатын қызметкерлердің қауіпсіздік талаптарын сақтауын қамтамасыз ету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/>
          <p:cNvSpPr/>
          <p:nvPr/>
        </p:nvSpPr>
        <p:spPr bwMode="auto">
          <a:xfrm>
            <a:off x="0" y="5514540"/>
            <a:ext cx="12192075" cy="1048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/>
          <p:cNvSpPr/>
          <p:nvPr/>
        </p:nvSpPr>
        <p:spPr bwMode="auto">
          <a:xfrm>
            <a:off x="3232573" y="5650719"/>
            <a:ext cx="8347592" cy="91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b="1" dirty="0" err="1" smtClean="0">
                <a:solidFill>
                  <a:schemeClr val="dk1"/>
                </a:solidFill>
              </a:rPr>
              <a:t>Білім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ru-RU" b="1" dirty="0">
                <a:solidFill>
                  <a:schemeClr val="dk1"/>
                </a:solidFill>
              </a:rPr>
              <a:t>беру </a:t>
            </a:r>
            <a:r>
              <a:rPr lang="ru-RU" b="1" dirty="0" err="1">
                <a:solidFill>
                  <a:schemeClr val="dk1"/>
                </a:solidFill>
              </a:rPr>
              <a:t>ұйымының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сөндіру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басшысына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объектінің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конструктивтік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ерекшеліктері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іргелес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 мен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сақталатын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заттардың</a:t>
            </a:r>
            <a:r>
              <a:rPr lang="ru-RU" b="1" dirty="0">
                <a:solidFill>
                  <a:schemeClr val="dk1"/>
                </a:solidFill>
              </a:rPr>
              <a:t> саны мен </a:t>
            </a:r>
            <a:r>
              <a:rPr lang="ru-RU" b="1" dirty="0" err="1">
                <a:solidFill>
                  <a:schemeClr val="dk1"/>
                </a:solidFill>
              </a:rPr>
              <a:t>өрт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қасиеттері</a:t>
            </a:r>
            <a:r>
              <a:rPr lang="ru-RU" b="1" dirty="0">
                <a:solidFill>
                  <a:schemeClr val="dk1"/>
                </a:solidFill>
              </a:rPr>
              <a:t> – </a:t>
            </a:r>
            <a:r>
              <a:rPr lang="ru-RU" b="1" dirty="0" err="1">
                <a:solidFill>
                  <a:schemeClr val="dk1"/>
                </a:solidFill>
              </a:rPr>
              <a:t>және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сәтті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жою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қауіпсіздік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үшін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қажетті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/>
          <p:cNvSpPr/>
          <p:nvPr/>
        </p:nvSpPr>
        <p:spPr bwMode="auto">
          <a:xfrm>
            <a:off x="650554" y="5156764"/>
            <a:ext cx="8990979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 err="1">
                <a:solidFill>
                  <a:srgbClr val="980000"/>
                </a:solidFill>
              </a:rPr>
              <a:t>өрт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сөндіру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бөлімшесінің</a:t>
            </a:r>
            <a:r>
              <a:rPr lang="ru-RU" sz="1500" b="1" dirty="0">
                <a:solidFill>
                  <a:srgbClr val="980000"/>
                </a:solidFill>
              </a:rPr>
              <a:t> </a:t>
            </a:r>
            <a:r>
              <a:rPr lang="ru-RU" sz="1500" b="1" dirty="0" err="1">
                <a:solidFill>
                  <a:srgbClr val="980000"/>
                </a:solidFill>
              </a:rPr>
              <a:t>келуіне</a:t>
            </a:r>
            <a:endParaRPr sz="1500" b="1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/>
          <p:cNvPicPr/>
          <p:nvPr/>
        </p:nvPicPr>
        <p:blipFill>
          <a:blip r:embed="rId2">
            <a:alphaModFix/>
          </a:blip>
          <a:srcRect r="68210"/>
          <a:stretch/>
        </p:blipFill>
        <p:spPr bwMode="auto">
          <a:xfrm>
            <a:off x="388211" y="5156764"/>
            <a:ext cx="803013" cy="129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/>
          <p:cNvPicPr/>
          <p:nvPr/>
        </p:nvPicPr>
        <p:blipFill>
          <a:blip r:embed="rId2">
            <a:alphaModFix/>
          </a:blip>
          <a:srcRect l="68197" r="-3786"/>
          <a:stretch/>
        </p:blipFill>
        <p:spPr bwMode="auto">
          <a:xfrm>
            <a:off x="770913" y="5156764"/>
            <a:ext cx="899012" cy="129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/>
          <p:cNvPicPr/>
          <p:nvPr/>
        </p:nvPicPr>
        <p:blipFill>
          <a:blip r:embed="rId2">
            <a:alphaModFix/>
          </a:blip>
          <a:srcRect l="30301" r="34109"/>
          <a:stretch/>
        </p:blipFill>
        <p:spPr bwMode="auto">
          <a:xfrm>
            <a:off x="1285267" y="5156764"/>
            <a:ext cx="899012" cy="129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2375620" y="5103894"/>
            <a:ext cx="803013" cy="134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/>
          <p:cNvPicPr/>
          <p:nvPr/>
        </p:nvPicPr>
        <p:blipFill>
          <a:blip r:embed="rId4">
            <a:alphaModFix/>
          </a:blip>
          <a:srcRect l="7670" r="-7668"/>
          <a:stretch/>
        </p:blipFill>
        <p:spPr bwMode="auto">
          <a:xfrm>
            <a:off x="11076119" y="3621888"/>
            <a:ext cx="803013" cy="126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" y="1921696"/>
            <a:ext cx="899013" cy="132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1;g1bc6e687a7d_0_1693"/>
          <p:cNvSpPr/>
          <p:nvPr/>
        </p:nvSpPr>
        <p:spPr bwMode="auto">
          <a:xfrm>
            <a:off x="2953701" y="5211630"/>
            <a:ext cx="1772078" cy="119223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692;g1bc6e687a7d_0_1693"/>
          <p:cNvSpPr/>
          <p:nvPr/>
        </p:nvSpPr>
        <p:spPr bwMode="auto">
          <a:xfrm>
            <a:off x="137476" y="5211630"/>
            <a:ext cx="2763007" cy="119223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693;g1bc6e687a7d_0_1693"/>
          <p:cNvSpPr/>
          <p:nvPr/>
        </p:nvSpPr>
        <p:spPr bwMode="auto">
          <a:xfrm>
            <a:off x="179735" y="5288532"/>
            <a:ext cx="2526033" cy="11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дабылын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естіген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студенттер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оқытушының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нұсқауы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сәйкес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кабинеттен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ғимараттан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шығады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694;g1bc6e687a7d_0_1693"/>
          <p:cNvSpPr/>
          <p:nvPr/>
        </p:nvSpPr>
        <p:spPr bwMode="auto">
          <a:xfrm>
            <a:off x="3055873" y="5407740"/>
            <a:ext cx="1598755" cy="101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chemeClr val="dk1"/>
                </a:solidFill>
              </a:rPr>
              <a:t>эвакуация </a:t>
            </a:r>
            <a:r>
              <a:rPr lang="ru-RU" sz="1200" dirty="0" err="1">
                <a:solidFill>
                  <a:schemeClr val="dk1"/>
                </a:solidFill>
              </a:rPr>
              <a:t>кезінде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үрейленбеңіз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итермеңіз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695;g1bc6e687a7d_0_1693"/>
          <p:cNvSpPr/>
          <p:nvPr/>
        </p:nvSpPr>
        <p:spPr bwMode="auto">
          <a:xfrm>
            <a:off x="2761891" y="565566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96;g1bc6e687a7d_0_1693"/>
          <p:cNvSpPr/>
          <p:nvPr/>
        </p:nvSpPr>
        <p:spPr bwMode="auto">
          <a:xfrm>
            <a:off x="7411711" y="5211630"/>
            <a:ext cx="1772078" cy="119223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697;g1bc6e687a7d_0_1693"/>
          <p:cNvSpPr/>
          <p:nvPr/>
        </p:nvSpPr>
        <p:spPr bwMode="auto">
          <a:xfrm>
            <a:off x="4797996" y="5211630"/>
            <a:ext cx="2526033" cy="119223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698;g1bc6e687a7d_0_1693"/>
          <p:cNvSpPr/>
          <p:nvPr/>
        </p:nvSpPr>
        <p:spPr bwMode="auto">
          <a:xfrm>
            <a:off x="4886872" y="5356435"/>
            <a:ext cx="2526033" cy="11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міндетті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қорғаңыз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99;g1bc6e687a7d_0_1693"/>
          <p:cNvSpPr/>
          <p:nvPr/>
        </p:nvSpPr>
        <p:spPr bwMode="auto">
          <a:xfrm>
            <a:off x="7485122" y="5288532"/>
            <a:ext cx="1598755" cy="101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шашырап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кетпей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эвакуациялау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көрсетілген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жиналатын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жиналу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00;g1bc6e687a7d_0_1693"/>
          <p:cNvSpPr/>
          <p:nvPr/>
        </p:nvSpPr>
        <p:spPr bwMode="auto">
          <a:xfrm>
            <a:off x="4639108" y="565566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701;g1bc6e687a7d_0_1693"/>
          <p:cNvSpPr/>
          <p:nvPr/>
        </p:nvSpPr>
        <p:spPr bwMode="auto">
          <a:xfrm>
            <a:off x="7176695" y="565566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702;g1bc6e687a7d_0_1693"/>
          <p:cNvSpPr/>
          <p:nvPr/>
        </p:nvSpPr>
        <p:spPr bwMode="auto">
          <a:xfrm>
            <a:off x="9307032" y="5211630"/>
            <a:ext cx="2763007" cy="119223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703;g1bc6e687a7d_0_1693"/>
          <p:cNvSpPr/>
          <p:nvPr/>
        </p:nvSpPr>
        <p:spPr bwMode="auto">
          <a:xfrm>
            <a:off x="9364806" y="5288532"/>
            <a:ext cx="2526033" cy="11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жиналатын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группаласы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04;g1bc6e687a7d_0_1693"/>
          <p:cNvSpPr/>
          <p:nvPr/>
        </p:nvSpPr>
        <p:spPr bwMode="auto">
          <a:xfrm>
            <a:off x="9053912" y="5655668"/>
            <a:ext cx="453030" cy="38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705;g1bc6e687a7d_0_1693"/>
          <p:cNvSpPr/>
          <p:nvPr/>
        </p:nvSpPr>
        <p:spPr bwMode="auto">
          <a:xfrm>
            <a:off x="0" y="4517702"/>
            <a:ext cx="12192075" cy="56701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706;g1bc6e687a7d_0_1693"/>
          <p:cNvSpPr/>
          <p:nvPr/>
        </p:nvSpPr>
        <p:spPr bwMode="auto">
          <a:xfrm>
            <a:off x="0" y="978556"/>
            <a:ext cx="12192075" cy="56701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707;g1bc6e687a7d_0_1693"/>
          <p:cNvSpPr/>
          <p:nvPr/>
        </p:nvSpPr>
        <p:spPr bwMode="auto">
          <a:xfrm>
            <a:off x="137476" y="-45561"/>
            <a:ext cx="12054612" cy="8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АЛГОРИТМІ</a:t>
            </a:r>
            <a:endParaRPr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708;g1bc6e687a7d_0_1693"/>
          <p:cNvSpPr/>
          <p:nvPr/>
        </p:nvSpPr>
        <p:spPr bwMode="auto">
          <a:xfrm>
            <a:off x="1941790" y="1015956"/>
            <a:ext cx="8347592" cy="29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Өрттің</a:t>
            </a:r>
            <a:r>
              <a:rPr lang="ru-RU" sz="1500" b="1" dirty="0">
                <a:solidFill>
                  <a:schemeClr val="dk1"/>
                </a:solidFill>
              </a:rPr>
              <a:t> (</a:t>
            </a:r>
            <a:r>
              <a:rPr lang="ru-RU" sz="1500" b="1" dirty="0" err="1">
                <a:solidFill>
                  <a:schemeClr val="dk1"/>
                </a:solidFill>
              </a:rPr>
              <a:t>жарылыстың</a:t>
            </a:r>
            <a:r>
              <a:rPr lang="ru-RU" sz="1500" b="1" dirty="0">
                <a:solidFill>
                  <a:schemeClr val="dk1"/>
                </a:solidFill>
              </a:rPr>
              <a:t>)</a:t>
            </a:r>
            <a:r>
              <a:rPr lang="ru-RU" sz="1500" b="1" dirty="0" err="1">
                <a:solidFill>
                  <a:schemeClr val="dk1"/>
                </a:solidFill>
              </a:rPr>
              <a:t>пайда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болуы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709;g1bc6e687a7d_0_1693"/>
          <p:cNvSpPr/>
          <p:nvPr/>
        </p:nvSpPr>
        <p:spPr bwMode="auto">
          <a:xfrm>
            <a:off x="1501430" y="1215719"/>
            <a:ext cx="8990979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 err="1"/>
              <a:t>Қызметкерлердің</a:t>
            </a:r>
            <a:r>
              <a:rPr lang="ru-RU" sz="1500" b="1" dirty="0"/>
              <a:t> (</a:t>
            </a:r>
            <a:r>
              <a:rPr lang="ru-RU" sz="1500" b="1" dirty="0" err="1"/>
              <a:t>қызметкерлердің</a:t>
            </a:r>
            <a:r>
              <a:rPr lang="ru-RU" sz="1500" b="1" dirty="0"/>
              <a:t>, </a:t>
            </a:r>
            <a:r>
              <a:rPr lang="ru-RU" sz="1500" b="1" dirty="0" err="1"/>
              <a:t>педагогтердің</a:t>
            </a:r>
            <a:r>
              <a:rPr lang="ru-RU" sz="1500" b="1" dirty="0"/>
              <a:t>) </a:t>
            </a:r>
            <a:r>
              <a:rPr lang="ru-RU" sz="1500" b="1" dirty="0" err="1"/>
              <a:t>іс-әрекеттері</a:t>
            </a:r>
            <a:r>
              <a:rPr lang="ru-RU" sz="1500" b="1" dirty="0"/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710;g1bc6e687a7d_0_1693"/>
          <p:cNvSpPr/>
          <p:nvPr/>
        </p:nvSpPr>
        <p:spPr bwMode="auto">
          <a:xfrm>
            <a:off x="1390269" y="1648048"/>
            <a:ext cx="5658098" cy="94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дереу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басшылыққа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сондай-ақ</a:t>
            </a:r>
            <a:r>
              <a:rPr lang="ru-RU" sz="1200" b="1" dirty="0">
                <a:solidFill>
                  <a:schemeClr val="dk1"/>
                </a:solidFill>
              </a:rPr>
              <a:t> 101 </a:t>
            </a:r>
            <a:r>
              <a:rPr lang="ru-RU" sz="1200" b="1" dirty="0" err="1">
                <a:solidFill>
                  <a:schemeClr val="dk1"/>
                </a:solidFill>
              </a:rPr>
              <a:t>нөмірі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бойынша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өртке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қарсы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қызметке</a:t>
            </a:r>
            <a:r>
              <a:rPr lang="ru-RU" sz="1200" b="1" dirty="0">
                <a:solidFill>
                  <a:schemeClr val="dk1"/>
                </a:solidFill>
              </a:rPr>
              <a:t> (</a:t>
            </a:r>
            <a:r>
              <a:rPr lang="ru-RU" sz="1200" b="1" dirty="0" err="1">
                <a:solidFill>
                  <a:schemeClr val="dk1"/>
                </a:solidFill>
              </a:rPr>
              <a:t>бұдан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әрі</a:t>
            </a:r>
            <a:r>
              <a:rPr lang="ru-RU" sz="1200" b="1" dirty="0">
                <a:solidFill>
                  <a:schemeClr val="dk1"/>
                </a:solidFill>
              </a:rPr>
              <a:t> – </a:t>
            </a:r>
            <a:r>
              <a:rPr lang="ru-RU" sz="12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өртке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қарсы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қызмет</a:t>
            </a:r>
            <a:r>
              <a:rPr lang="ru-RU" sz="1200" b="1" dirty="0">
                <a:solidFill>
                  <a:schemeClr val="dk1"/>
                </a:solidFill>
              </a:rPr>
              <a:t>) </a:t>
            </a:r>
            <a:r>
              <a:rPr lang="ru-RU" sz="1200" b="1" dirty="0" err="1">
                <a:solidFill>
                  <a:schemeClr val="dk1"/>
                </a:solidFill>
              </a:rPr>
              <a:t>немесе</a:t>
            </a:r>
            <a:r>
              <a:rPr lang="ru-RU" sz="1200" b="1" dirty="0">
                <a:solidFill>
                  <a:schemeClr val="dk1"/>
                </a:solidFill>
              </a:rPr>
              <a:t> 112 </a:t>
            </a:r>
            <a:r>
              <a:rPr lang="ru-RU" sz="1200" b="1" dirty="0" err="1">
                <a:solidFill>
                  <a:schemeClr val="dk1"/>
                </a:solidFill>
              </a:rPr>
              <a:t>бірыңғай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қызметіне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объектінің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мекенжайы</a:t>
            </a:r>
            <a:r>
              <a:rPr lang="ru-RU" sz="1200" b="1" dirty="0">
                <a:solidFill>
                  <a:schemeClr val="dk1"/>
                </a:solidFill>
              </a:rPr>
              <a:t> мен </a:t>
            </a:r>
            <a:r>
              <a:rPr lang="ru-RU" sz="1200" b="1" dirty="0" err="1">
                <a:solidFill>
                  <a:schemeClr val="dk1"/>
                </a:solidFill>
              </a:rPr>
              <a:t>нөмірін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өрт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болған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жерді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көрсете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отырып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дереу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хабарлауға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міндетті</a:t>
            </a:r>
            <a:r>
              <a:rPr lang="ru-RU" sz="1200" b="1" dirty="0">
                <a:solidFill>
                  <a:schemeClr val="dk1"/>
                </a:solidFill>
              </a:rPr>
              <a:t>. , </a:t>
            </a:r>
            <a:r>
              <a:rPr lang="ru-RU" sz="1200" b="1" dirty="0" err="1">
                <a:solidFill>
                  <a:schemeClr val="dk1"/>
                </a:solidFill>
              </a:rPr>
              <a:t>атыңыз</a:t>
            </a:r>
            <a:r>
              <a:rPr lang="ru-RU" sz="1200" b="1" dirty="0">
                <a:solidFill>
                  <a:schemeClr val="dk1"/>
                </a:solidFill>
              </a:rPr>
              <a:t> бен </a:t>
            </a:r>
            <a:r>
              <a:rPr lang="ru-RU" sz="1200" b="1" dirty="0" err="1">
                <a:solidFill>
                  <a:schemeClr val="dk1"/>
                </a:solidFill>
              </a:rPr>
              <a:t>лауазымыңыз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24" name="Google Shape;711;g1bc6e687a7d_0_1693"/>
          <p:cNvSpPr/>
          <p:nvPr/>
        </p:nvSpPr>
        <p:spPr bwMode="auto">
          <a:xfrm>
            <a:off x="1488135" y="2572335"/>
            <a:ext cx="515815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сабақты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тоқтатыңыз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электр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құрылғылары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жабдықтарын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токтан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ажыратыңыз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шамдарды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өшіріңіз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терезелерді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жабыңыз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" name="Google Shape;712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0428" y="2936404"/>
            <a:ext cx="2567924" cy="13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713;g1bc6e687a7d_0_1693"/>
          <p:cNvSpPr/>
          <p:nvPr/>
        </p:nvSpPr>
        <p:spPr bwMode="auto">
          <a:xfrm>
            <a:off x="1395980" y="3125891"/>
            <a:ext cx="5209319" cy="41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оқушыларға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сыныпта</a:t>
            </a:r>
            <a:r>
              <a:rPr lang="ru-RU" sz="1200" b="1" dirty="0">
                <a:solidFill>
                  <a:schemeClr val="dk1"/>
                </a:solidFill>
              </a:rPr>
              <a:t> бар </a:t>
            </a:r>
            <a:r>
              <a:rPr lang="ru-RU" sz="1200" b="1" dirty="0" err="1">
                <a:solidFill>
                  <a:schemeClr val="dk1"/>
                </a:solidFill>
              </a:rPr>
              <a:t>қорғаныс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құралдарымен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қамтамасыз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ету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27" name="Google Shape;714;g1bc6e687a7d_0_1693"/>
          <p:cNvSpPr/>
          <p:nvPr/>
        </p:nvSpPr>
        <p:spPr bwMode="auto">
          <a:xfrm>
            <a:off x="1478414" y="3513851"/>
            <a:ext cx="5158151" cy="8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шыдамдылық</a:t>
            </a:r>
            <a:r>
              <a:rPr lang="ru-RU" sz="1200" dirty="0">
                <a:solidFill>
                  <a:schemeClr val="dk1"/>
                </a:solidFill>
              </a:rPr>
              <a:t> пен </a:t>
            </a:r>
            <a:r>
              <a:rPr lang="ru-RU" sz="1200" dirty="0" err="1">
                <a:solidFill>
                  <a:schemeClr val="dk1"/>
                </a:solidFill>
              </a:rPr>
              <a:t>тыныштықты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сақтай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отырып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дүрбелеңге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бермей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сәйкес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бірінші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мектептен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негізгі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қосалқы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шығару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715;g1bc6e687a7d_0_1693"/>
          <p:cNvSpPr/>
          <p:nvPr/>
        </p:nvSpPr>
        <p:spPr bwMode="auto">
          <a:xfrm>
            <a:off x="7033924" y="1648048"/>
            <a:ext cx="4024976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зардап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алғашқы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көмек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көрсету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29" name="Google Shape;716;g1bc6e687a7d_0_1693"/>
          <p:cNvSpPr/>
          <p:nvPr/>
        </p:nvSpPr>
        <p:spPr bwMode="auto">
          <a:xfrm>
            <a:off x="7135851" y="2183088"/>
            <a:ext cx="4568554" cy="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сөндірушілер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құтқарушылардың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кездесуін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жерлерді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гидранттарының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люктерінің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орналасуын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эвакуациялау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көрсету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717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684082" y="2936404"/>
            <a:ext cx="2567924" cy="13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718;g1bc6e687a7d_0_1693"/>
          <p:cNvSpPr/>
          <p:nvPr/>
        </p:nvSpPr>
        <p:spPr bwMode="auto">
          <a:xfrm>
            <a:off x="7033924" y="3082895"/>
            <a:ext cx="4670456" cy="56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оқушыларды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шақыру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оның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нәтижелерін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білім</a:t>
            </a:r>
            <a:r>
              <a:rPr lang="ru-RU" sz="1200" b="1" dirty="0">
                <a:solidFill>
                  <a:schemeClr val="dk1"/>
                </a:solidFill>
              </a:rPr>
              <a:t> беру </a:t>
            </a:r>
            <a:r>
              <a:rPr lang="ru-RU" sz="1200" b="1" dirty="0" err="1">
                <a:solidFill>
                  <a:schemeClr val="dk1"/>
                </a:solidFill>
              </a:rPr>
              <a:t>ұйымының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басшысына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баяндау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және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ата-аналарға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хабарлау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32" name="Google Shape;719;g1bc6e687a7d_0_1693"/>
          <p:cNvSpPr/>
          <p:nvPr/>
        </p:nvSpPr>
        <p:spPr bwMode="auto">
          <a:xfrm>
            <a:off x="7135849" y="3738191"/>
            <a:ext cx="4024976" cy="56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киіндіру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топтардан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шығару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шақыру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720;g1bc6e687a7d_0_1693"/>
          <p:cNvPicPr/>
          <p:nvPr/>
        </p:nvPicPr>
        <p:blipFill>
          <a:blip r:embed="rId3">
            <a:alphaModFix/>
          </a:blip>
          <a:srcRect l="58004" r="25456"/>
          <a:stretch/>
        </p:blipFill>
        <p:spPr bwMode="auto">
          <a:xfrm>
            <a:off x="146105" y="1552391"/>
            <a:ext cx="1156683" cy="25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721;g1bc6e687a7d_0_1693"/>
          <p:cNvSpPr/>
          <p:nvPr/>
        </p:nvSpPr>
        <p:spPr bwMode="auto">
          <a:xfrm>
            <a:off x="1501430" y="4604288"/>
            <a:ext cx="8990979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 err="1"/>
              <a:t>Оқушылардың</a:t>
            </a:r>
            <a:r>
              <a:rPr lang="ru-RU" sz="1500" b="1" dirty="0"/>
              <a:t> </a:t>
            </a:r>
            <a:r>
              <a:rPr lang="ru-RU" sz="1500" b="1" dirty="0" err="1"/>
              <a:t>әрекеттері</a:t>
            </a:r>
            <a:r>
              <a:rPr lang="ru-RU" sz="1500" b="1" dirty="0"/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5" name="Google Shape;722;g1bc6e687a7d_0_1693"/>
          <p:cNvPicPr/>
          <p:nvPr/>
        </p:nvPicPr>
        <p:blipFill>
          <a:blip r:embed="rId4">
            <a:alphaModFix/>
          </a:blip>
          <a:srcRect r="51862"/>
          <a:stretch/>
        </p:blipFill>
        <p:spPr bwMode="auto">
          <a:xfrm>
            <a:off x="3425981" y="4236032"/>
            <a:ext cx="631518" cy="101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23;g1bc6e687a7d_0_1693"/>
          <p:cNvPicPr/>
          <p:nvPr/>
        </p:nvPicPr>
        <p:blipFill>
          <a:blip r:embed="rId5">
            <a:alphaModFix/>
          </a:blip>
          <a:srcRect l="51411"/>
          <a:stretch/>
        </p:blipFill>
        <p:spPr bwMode="auto">
          <a:xfrm>
            <a:off x="4057490" y="4296232"/>
            <a:ext cx="822337" cy="9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24;g1bc6e687a7d_0_1693"/>
          <p:cNvPicPr/>
          <p:nvPr/>
        </p:nvPicPr>
        <p:blipFill>
          <a:blip r:embed="rId4">
            <a:alphaModFix/>
          </a:blip>
          <a:srcRect l="51862"/>
          <a:stretch/>
        </p:blipFill>
        <p:spPr bwMode="auto">
          <a:xfrm>
            <a:off x="8305470" y="4236032"/>
            <a:ext cx="631518" cy="101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725;g1bc6e687a7d_0_1693"/>
          <p:cNvPicPr/>
          <p:nvPr/>
        </p:nvPicPr>
        <p:blipFill>
          <a:blip r:embed="rId5">
            <a:alphaModFix/>
          </a:blip>
          <a:srcRect r="51411"/>
          <a:stretch/>
        </p:blipFill>
        <p:spPr bwMode="auto">
          <a:xfrm>
            <a:off x="7547076" y="4296232"/>
            <a:ext cx="822337" cy="9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726;g1bc6e687a7d_0_1693"/>
          <p:cNvPicPr/>
          <p:nvPr/>
        </p:nvPicPr>
        <p:blipFill>
          <a:blip r:embed="rId6">
            <a:alphaModFix/>
          </a:blip>
          <a:srcRect t="36180" r="45699" b="4096"/>
          <a:stretch/>
        </p:blipFill>
        <p:spPr bwMode="auto">
          <a:xfrm>
            <a:off x="0" y="4143254"/>
            <a:ext cx="1156684" cy="112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27;g1bc6e687a7d_0_1693"/>
          <p:cNvPicPr/>
          <p:nvPr/>
        </p:nvPicPr>
        <p:blipFill>
          <a:blip r:embed="rId7">
            <a:alphaModFix/>
          </a:blip>
          <a:srcRect r="35691"/>
          <a:stretch/>
        </p:blipFill>
        <p:spPr bwMode="auto">
          <a:xfrm>
            <a:off x="10820235" y="530629"/>
            <a:ext cx="1156681" cy="156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141259"/>
            <a:ext cx="12192075" cy="45930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1700" y="1225573"/>
            <a:ext cx="10230537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беру </a:t>
            </a:r>
            <a:r>
              <a:rPr lang="ru-RU" sz="1500" b="1" dirty="0" err="1">
                <a:solidFill>
                  <a:srgbClr val="002060"/>
                </a:solidFill>
              </a:rPr>
              <a:t>ұйымының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қауіпсіздігін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қамтамасыз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ететін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адамдардың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500" b="1" dirty="0">
                <a:solidFill>
                  <a:srgbClr val="002060"/>
                </a:solidFill>
              </a:rPr>
              <a:t>:	</a:t>
            </a:r>
            <a:endParaRPr sz="1500" b="1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39412" y="1712561"/>
            <a:ext cx="7347698" cy="70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объектінің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мекенжайы</a:t>
            </a:r>
            <a:r>
              <a:rPr lang="ru-RU" sz="1400" b="1" dirty="0">
                <a:solidFill>
                  <a:schemeClr val="dk1"/>
                </a:solidFill>
              </a:rPr>
              <a:t> мен </a:t>
            </a:r>
            <a:r>
              <a:rPr lang="ru-RU" sz="1400" b="1" dirty="0" err="1">
                <a:solidFill>
                  <a:schemeClr val="dk1"/>
                </a:solidFill>
              </a:rPr>
              <a:t>нөмірін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өрттің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шыққан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жерін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өзінің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тегі</a:t>
            </a:r>
            <a:r>
              <a:rPr lang="ru-RU" sz="1400" b="1" dirty="0">
                <a:solidFill>
                  <a:schemeClr val="dk1"/>
                </a:solidFill>
              </a:rPr>
              <a:t> мен </a:t>
            </a:r>
            <a:r>
              <a:rPr lang="ru-RU" sz="1400" b="1" dirty="0" err="1">
                <a:solidFill>
                  <a:schemeClr val="dk1"/>
                </a:solidFill>
              </a:rPr>
              <a:t>лауазымын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атай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отырып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басшылыққа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сондай</a:t>
            </a:r>
            <a:r>
              <a:rPr lang="ru-RU" sz="1400" b="1" dirty="0">
                <a:solidFill>
                  <a:schemeClr val="dk1"/>
                </a:solidFill>
              </a:rPr>
              <a:t> - </a:t>
            </a:r>
            <a:r>
              <a:rPr lang="ru-RU" sz="1400" b="1" dirty="0" err="1">
                <a:solidFill>
                  <a:schemeClr val="dk1"/>
                </a:solidFill>
              </a:rPr>
              <a:t>ақ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өртке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қарсы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қызметке</a:t>
            </a:r>
            <a:r>
              <a:rPr lang="ru-RU" sz="1400" b="1" dirty="0">
                <a:solidFill>
                  <a:schemeClr val="dk1"/>
                </a:solidFill>
              </a:rPr>
              <a:t> (</a:t>
            </a:r>
            <a:r>
              <a:rPr lang="ru-RU" sz="1400" b="1" dirty="0" err="1">
                <a:solidFill>
                  <a:schemeClr val="dk1"/>
                </a:solidFill>
              </a:rPr>
              <a:t>бұдан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әрі</a:t>
            </a:r>
            <a:r>
              <a:rPr lang="ru-RU" sz="1400" b="1" dirty="0">
                <a:solidFill>
                  <a:schemeClr val="dk1"/>
                </a:solidFill>
              </a:rPr>
              <a:t>-МӨҚҚ) телефон </a:t>
            </a:r>
            <a:r>
              <a:rPr lang="ru-RU" sz="1400" b="1" dirty="0" err="1">
                <a:solidFill>
                  <a:schemeClr val="dk1"/>
                </a:solidFill>
              </a:rPr>
              <a:t>арқылы</a:t>
            </a:r>
            <a:r>
              <a:rPr lang="ru-RU" sz="1400" b="1" dirty="0">
                <a:solidFill>
                  <a:schemeClr val="dk1"/>
                </a:solidFill>
              </a:rPr>
              <a:t> 101 </a:t>
            </a:r>
            <a:r>
              <a:rPr lang="ru-RU" sz="1400" b="1" dirty="0" err="1">
                <a:solidFill>
                  <a:schemeClr val="dk1"/>
                </a:solidFill>
              </a:rPr>
              <a:t>нөмірі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немесе</a:t>
            </a:r>
            <a:r>
              <a:rPr lang="ru-RU" sz="1400" b="1" dirty="0">
                <a:solidFill>
                  <a:schemeClr val="dk1"/>
                </a:solidFill>
              </a:rPr>
              <a:t> 112 </a:t>
            </a:r>
            <a:r>
              <a:rPr lang="ru-RU" sz="1400" b="1" dirty="0" err="1">
                <a:solidFill>
                  <a:schemeClr val="dk1"/>
                </a:solidFill>
              </a:rPr>
              <a:t>бірыңғай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қызметке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дереу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хабарлау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81558" y="2749761"/>
            <a:ext cx="749323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объектіні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хабардар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ету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жүйелерін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іске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қосыңыз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және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өрттің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пайда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болуы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туралы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хабардар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етіңіз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7463" y="-44420"/>
            <a:ext cx="12054612" cy="8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АЛГОРИТМІ</a:t>
            </a:r>
            <a:endParaRPr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39412" y="3392905"/>
            <a:ext cx="7347698" cy="70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объектінің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әр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бөлігінде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адамдардың</a:t>
            </a:r>
            <a:r>
              <a:rPr lang="ru-RU" sz="1400" b="1" dirty="0">
                <a:solidFill>
                  <a:schemeClr val="dk1"/>
                </a:solidFill>
              </a:rPr>
              <a:t> бар-</a:t>
            </a:r>
            <a:r>
              <a:rPr lang="ru-RU" sz="1400" b="1" dirty="0" err="1">
                <a:solidFill>
                  <a:schemeClr val="dk1"/>
                </a:solidFill>
              </a:rPr>
              <a:t>жоғын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тексере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отырып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адамдарды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объектіден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уақтылы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бастаңыз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81558" y="4083335"/>
            <a:ext cx="749323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алғашқы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өрт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сөндіру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құралдарымен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өртті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оқшаулау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және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сөндіру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жөнінде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шаралар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қабылдау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39412" y="4594982"/>
            <a:ext cx="7347698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зардап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алғашқы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көмек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көрсету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81556" y="5045461"/>
            <a:ext cx="7493230" cy="61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өрт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сөндірушілер</a:t>
            </a:r>
            <a:r>
              <a:rPr lang="ru-RU" sz="1400" dirty="0">
                <a:solidFill>
                  <a:srgbClr val="2F5496"/>
                </a:solidFill>
              </a:rPr>
              <a:t> мен </a:t>
            </a:r>
            <a:r>
              <a:rPr lang="ru-RU" sz="1400" dirty="0" err="1">
                <a:solidFill>
                  <a:srgbClr val="2F5496"/>
                </a:solidFill>
              </a:rPr>
              <a:t>құтқарушылардың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кездесуін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ұйымдастыру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оларға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объектіге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кіру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орындарын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көрсету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өрт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гидранттарының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люктерін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орналастыру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эвакуациялау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жоспары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және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жоспардағы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өрт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орны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39412" y="5782729"/>
            <a:ext cx="7347698" cy="70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өрт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сөндірушілер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келгеннен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кейін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ішкі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істер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органдарының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келгенге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дейін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аумақты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қоршау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және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сөндіруге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қатысы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жоқ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адамдарға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кіруге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тыйым</a:t>
            </a:r>
            <a:r>
              <a:rPr lang="ru-RU" sz="1400" b="1" dirty="0">
                <a:solidFill>
                  <a:schemeClr val="dk1"/>
                </a:solidFill>
              </a:rPr>
              <a:t> салу </a:t>
            </a:r>
            <a:r>
              <a:rPr lang="ru-RU" sz="1400" b="1" dirty="0" err="1">
                <a:solidFill>
                  <a:schemeClr val="dk1"/>
                </a:solidFill>
              </a:rPr>
              <a:t>қажет</a:t>
            </a:r>
            <a:endParaRPr sz="1400" b="1" dirty="0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0889" y="1696286"/>
            <a:ext cx="1093837" cy="92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2779" y="3170224"/>
            <a:ext cx="1298256" cy="729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27801" y="2705075"/>
            <a:ext cx="0" cy="44402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0889" y="4289733"/>
            <a:ext cx="1179543" cy="616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27801" y="3949541"/>
            <a:ext cx="0" cy="44402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27801" y="4956701"/>
            <a:ext cx="0" cy="44402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17225" y="5517920"/>
            <a:ext cx="1621138" cy="83222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1790" y="904993"/>
            <a:ext cx="8347592" cy="29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Өрттің</a:t>
            </a:r>
            <a:r>
              <a:rPr lang="ru-RU" sz="1500" b="1" dirty="0">
                <a:solidFill>
                  <a:schemeClr val="dk1"/>
                </a:solidFill>
              </a:rPr>
              <a:t> (</a:t>
            </a:r>
            <a:r>
              <a:rPr lang="ru-RU" sz="1500" b="1" dirty="0" err="1">
                <a:solidFill>
                  <a:schemeClr val="dk1"/>
                </a:solidFill>
              </a:rPr>
              <a:t>жарылыстың</a:t>
            </a:r>
            <a:r>
              <a:rPr lang="ru-RU" sz="1500" b="1" dirty="0">
                <a:solidFill>
                  <a:schemeClr val="dk1"/>
                </a:solidFill>
              </a:rPr>
              <a:t>) </a:t>
            </a:r>
            <a:r>
              <a:rPr lang="ru-RU" sz="1500" b="1" dirty="0" err="1">
                <a:solidFill>
                  <a:schemeClr val="dk1"/>
                </a:solidFill>
              </a:rPr>
              <a:t>пайда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болуы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7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/>
          <p:cNvSpPr/>
          <p:nvPr/>
        </p:nvSpPr>
        <p:spPr bwMode="auto">
          <a:xfrm>
            <a:off x="723598" y="5456131"/>
            <a:ext cx="10744804" cy="121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sp>
        <p:nvSpPr>
          <p:cNvPr id="5" name="Прямоугольник 66"/>
          <p:cNvSpPr/>
          <p:nvPr/>
        </p:nvSpPr>
        <p:spPr bwMode="auto">
          <a:xfrm>
            <a:off x="723599" y="5399593"/>
            <a:ext cx="10744804" cy="296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1306581" y="135997"/>
            <a:ext cx="10017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БАЛАЛАРҒА ЗОРЛЫҚ-ЗОМБЫЛЫҚ ЖАСАУ ФАКТІЛЕРІНЕ ЖЕДЕЛ ЖАУАП БЕРУ АЛГОРИТМІ</a:t>
            </a:r>
            <a:endParaRPr lang="ru-RU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"/>
          <p:cNvSpPr/>
          <p:nvPr/>
        </p:nvSpPr>
        <p:spPr bwMode="auto">
          <a:xfrm>
            <a:off x="791936" y="1409367"/>
            <a:ext cx="5279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66" dirty="0">
                <a:solidFill>
                  <a:srgbClr val="00B0F0"/>
                </a:solidFill>
              </a:rPr>
              <a:t>■</a:t>
            </a:r>
            <a:r>
              <a:rPr lang="ru-RU" sz="966" dirty="0">
                <a:latin typeface="Arial"/>
                <a:cs typeface="Arial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органдары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(ІІО),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органдары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ұйымдары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(БҰ),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(ДСҰ),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(ӘҚҰ), 111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зорлық-зомбылық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фактілерін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(БАҚ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мониторингі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патронаждық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бару,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рейдтер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азаматтардың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өтініштерін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зорлық-зомбылық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фактілеріне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қоюдың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органы ҚР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министрлігі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(ОАМ)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Өңірлік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үйлестіруге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өңірлер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әкімдерінің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орынбасарлары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  <a:endParaRPr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729042" y="3561656"/>
            <a:ext cx="5320305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зорлық-зомбылық фактілерін органдардың немесе ұйымдардың бірі анықтаған кезде 1 (бір) сағат ішінде полиция бөліміне, 111 байланыс орталығына, прокуратура органдарына, қоғамдық ұйымдарға, денсаулық сақтау ұйымдарына хабарлау;</a:t>
            </a:r>
          </a:p>
          <a:p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жедел-тергеу тобының шығуы және ІІО-нің жедел-іздестіру іс-шараларын дереу жүргізу (оқиға болған жерді қарау, медициналық куәландыру, СМС тағайындау, жәбірленушіден, куәлардан жауап алу және т.б.);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жағдайды анықтау: зорлық-зомбылық белгілерін анықтау (ДСҰ), баланың өмірі мен денсаулығына төнетін қатерлерді анықтау (ДСҰ, БҰ), алдын ала диагнозды қою (ДСҰ);</a:t>
            </a:r>
          </a:p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процессуалдық прокурорды тағайындау және қадағалауды қамтамасыз ету (прокурорлық органдар);</a:t>
            </a:r>
          </a:p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адвокатпен қамтамасыз ету (ІІО).</a:t>
            </a:r>
            <a:endParaRPr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6223285" y="1270969"/>
            <a:ext cx="510087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66" dirty="0">
                <a:solidFill>
                  <a:srgbClr val="00B0F0"/>
                </a:solidFill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зорлық-зомбылық құрбандарына дер кезінде жан-жақты қолдау көрсетуді ұйымдастыру, соның ішінде. Зорлық-зомбылық құрбанының туыстары, оның ішінде: психологиялық қолдау (БҰ); ата-ананың пікірін ескере отырып, баланың бірінші кезектегі қауіпсіздігін қамтамасыз ету (ата-ананың/заңды өкілдің зорлық-зомбылық көрсету жағдайларын қоспағанда); жәбірленушіні зорлаушыдан қауіпсіз бөлмеде оқшаулау (ІІО, БҰ); баланың тамаққа, жылуға, киім-кешекке бірінші кезектегі қажеттіліктерін қамтамасыз ету (БҰ, ӘҚҰ); өмірі мен денсаулығына қауіп төнген жағдайда, баланы медициналық ұйымдарға (ДСҰ) орналастыру және т.б.;</a:t>
            </a:r>
          </a:p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зорлық-зомбылық құрбандарына жан-жақты қолдау көрсетуді қадағалау.</a:t>
            </a:r>
            <a:endParaRPr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/>
          <p:nvPr/>
        </p:nvSpPr>
        <p:spPr bwMode="auto">
          <a:xfrm>
            <a:off x="6248137" y="3719375"/>
            <a:ext cx="52202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Кәмелетке толмағандар істері жөніндегі комиссия (КТІК) </a:t>
            </a:r>
            <a:r>
              <a:rPr lang="kk-KZ" sz="1050" b="1" dirty="0">
                <a:latin typeface="Times New Roman" pitchFamily="18" charset="0"/>
                <a:cs typeface="Times New Roman" pitchFamily="18" charset="0"/>
              </a:rPr>
              <a:t>1 (бір) жұмыс күні ішінде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баланы одан әрі ұйымға (КТБО, БҚО, Балалар үйлері, меншік нысанына қарамастан дағдарыс орталықтары) орналастыру немесе баланы отбасында қалдыру туралы шешім қабылдайды; </a:t>
            </a:r>
          </a:p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ұйымдардың (БҰ, ДСҰ, ӘҚҰ) базасында арнаулы әлеуметтік қызметтер (әлеуметтік, -медициналық, -психологиялық, -педагогикалық, -мәдени, -құқықтық қызметтер және т.б.) кешенін көрсету; </a:t>
            </a:r>
          </a:p>
          <a:p>
            <a:pPr algn="just"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баланы отбасына қалдыру туралы шешім қабылдау кезінде: баланы әлеуметтік оңалтуға көмек көрсету және ата-аналарға психологиялық көмек көрсету (КТІК, ӘҚҰ, ДСҰ).</a:t>
            </a:r>
            <a:endParaRPr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3504252" y="5399593"/>
            <a:ext cx="7964149" cy="12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/>
              <a:t>БАҚ ЖӘНЕ ӘЛЕУМЕТТІК ЖЕЛІЛЕРМЕН ЖҰМЫС ТӘРТІБІ:</a:t>
            </a:r>
            <a:endParaRPr lang="ru-RU" sz="1200" b="1" dirty="0"/>
          </a:p>
          <a:p>
            <a:pPr algn="ctr">
              <a:defRPr/>
            </a:pPr>
            <a:endParaRPr lang="ru-RU" sz="966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966" dirty="0">
                <a:solidFill>
                  <a:srgbClr val="00B0F0"/>
                </a:solidFill>
              </a:rPr>
              <a:t>■</a:t>
            </a:r>
            <a:r>
              <a:rPr lang="ru-RU" sz="966" b="1" dirty="0">
                <a:latin typeface="Arial"/>
                <a:cs typeface="Arial"/>
              </a:rPr>
              <a:t>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ақпараттық кеңістікті, БАҚ және әлеуметтік желілерді зорлық-зомбылық фактілері бойынша тәулік бойы бақылау және талдау (АҚДМ);</a:t>
            </a: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балаға қатысты зорлық зомбылық фактісі туралы жарияланған әрбір ақпарат бойынша ОАМ ресми өкіліне жедел хабарлау;</a:t>
            </a:r>
          </a:p>
          <a:p>
            <a:r>
              <a:rPr lang="ru-R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зорлық-зомбылықтың жеке атышулы жағдайлары бойынша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3 сағаттан кешіктірмей </a:t>
            </a:r>
            <a:r>
              <a:rPr lang="kk-KZ" sz="1050" dirty="0">
                <a:latin typeface="Times New Roman" pitchFamily="18" charset="0"/>
                <a:cs typeface="Times New Roman" pitchFamily="18" charset="0"/>
              </a:rPr>
              <a:t>барлық құрылымдар (ОАМ, ІІМ, ДСМ, АҚДМ, ЖАО) ақпарат беретін ОАМ ресми өкілінің БАҚ-қа шығуы.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oogle Shape;292;p35" descr="03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024619" y="574376"/>
            <a:ext cx="1053763" cy="68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3;p35" descr="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19481" y="547497"/>
            <a:ext cx="1173655" cy="6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/>
          <p:cNvPicPr/>
          <p:nvPr/>
        </p:nvPicPr>
        <p:blipFill>
          <a:blip r:embed="rId4">
            <a:alphaModFix/>
          </a:blip>
          <a:srcRect r="84540" b="55052"/>
          <a:stretch/>
        </p:blipFill>
        <p:spPr bwMode="auto">
          <a:xfrm>
            <a:off x="2140308" y="524835"/>
            <a:ext cx="868161" cy="78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3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3935162" y="570974"/>
            <a:ext cx="1150055" cy="74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/>
          <p:cNvSpPr>
            <a:spLocks/>
          </p:cNvSpPr>
          <p:nvPr/>
        </p:nvSpPr>
        <p:spPr bwMode="auto">
          <a:xfrm>
            <a:off x="3324072" y="440239"/>
            <a:ext cx="355399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512" b="1" dirty="0">
                <a:solidFill>
                  <a:srgbClr val="002060"/>
                </a:solidFill>
              </a:rPr>
              <a:t>1</a:t>
            </a:r>
            <a:endParaRPr sz="1580" dirty="0"/>
          </a:p>
        </p:txBody>
      </p:sp>
      <p:sp>
        <p:nvSpPr>
          <p:cNvPr id="17" name="Стрелка вправо 21"/>
          <p:cNvSpPr/>
          <p:nvPr/>
        </p:nvSpPr>
        <p:spPr bwMode="auto">
          <a:xfrm rot="5400000">
            <a:off x="3387436" y="1191978"/>
            <a:ext cx="269636" cy="3145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sp>
        <p:nvSpPr>
          <p:cNvPr id="18" name="Стрелка вправо 51"/>
          <p:cNvSpPr/>
          <p:nvPr/>
        </p:nvSpPr>
        <p:spPr bwMode="auto">
          <a:xfrm rot="5400000">
            <a:off x="3411632" y="3265116"/>
            <a:ext cx="269636" cy="3145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125062" y="2815832"/>
            <a:ext cx="835296" cy="668545"/>
          </a:xfrm>
          <a:prstGeom prst="rect">
            <a:avLst/>
          </a:prstGeom>
        </p:spPr>
      </p:pic>
      <p:pic>
        <p:nvPicPr>
          <p:cNvPr id="20" name="Рисунок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33334" y="2802236"/>
            <a:ext cx="777585" cy="669005"/>
          </a:xfrm>
          <a:prstGeom prst="rect">
            <a:avLst/>
          </a:prstGeom>
        </p:spPr>
      </p:pic>
      <p:cxnSp>
        <p:nvCxnSpPr>
          <p:cNvPr id="21" name="Прямая соединительная линия 33"/>
          <p:cNvCxnSpPr>
            <a:cxnSpLocks/>
          </p:cNvCxnSpPr>
          <p:nvPr/>
        </p:nvCxnSpPr>
        <p:spPr bwMode="auto">
          <a:xfrm>
            <a:off x="1175846" y="2747358"/>
            <a:ext cx="47426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/>
          <p:cNvCxnSpPr>
            <a:cxnSpLocks/>
          </p:cNvCxnSpPr>
          <p:nvPr/>
        </p:nvCxnSpPr>
        <p:spPr bwMode="auto">
          <a:xfrm>
            <a:off x="6248137" y="2732477"/>
            <a:ext cx="47426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/>
          <p:cNvCxnSpPr>
            <a:cxnSpLocks/>
          </p:cNvCxnSpPr>
          <p:nvPr/>
        </p:nvCxnSpPr>
        <p:spPr bwMode="auto">
          <a:xfrm>
            <a:off x="1141452" y="5308479"/>
            <a:ext cx="47426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/>
          <p:cNvCxnSpPr>
            <a:cxnSpLocks/>
          </p:cNvCxnSpPr>
          <p:nvPr/>
        </p:nvCxnSpPr>
        <p:spPr bwMode="auto">
          <a:xfrm>
            <a:off x="6305812" y="5303690"/>
            <a:ext cx="47426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092544" y="2997067"/>
            <a:ext cx="823674" cy="692793"/>
          </a:xfrm>
          <a:prstGeom prst="rect">
            <a:avLst/>
          </a:prstGeom>
        </p:spPr>
      </p:pic>
      <p:pic>
        <p:nvPicPr>
          <p:cNvPr id="26" name="Рисунок 6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346230" y="2933823"/>
            <a:ext cx="618460" cy="729004"/>
          </a:xfrm>
          <a:prstGeom prst="rect">
            <a:avLst/>
          </a:prstGeom>
        </p:spPr>
      </p:pic>
      <p:pic>
        <p:nvPicPr>
          <p:cNvPr id="27" name="Google Shape;234;p32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2384542" y="5810465"/>
            <a:ext cx="932257" cy="72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1210285" y="5744621"/>
            <a:ext cx="697170" cy="79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/>
          <p:cNvSpPr/>
          <p:nvPr/>
        </p:nvSpPr>
        <p:spPr bwMode="auto">
          <a:xfrm>
            <a:off x="2011180" y="5935644"/>
            <a:ext cx="269636" cy="3145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sp>
        <p:nvSpPr>
          <p:cNvPr id="30" name="Прямоугольник 5"/>
          <p:cNvSpPr/>
          <p:nvPr/>
        </p:nvSpPr>
        <p:spPr bwMode="auto">
          <a:xfrm>
            <a:off x="3111009" y="891714"/>
            <a:ext cx="817853" cy="362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1756" b="1" dirty="0">
                <a:solidFill>
                  <a:srgbClr val="002060"/>
                </a:solidFill>
              </a:rPr>
              <a:t>қадам</a:t>
            </a:r>
            <a:endParaRPr lang="ru-RU" sz="1756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TextBox 34"/>
          <p:cNvSpPr>
            <a:spLocks/>
          </p:cNvSpPr>
          <p:nvPr/>
        </p:nvSpPr>
        <p:spPr bwMode="auto">
          <a:xfrm>
            <a:off x="3345616" y="2621760"/>
            <a:ext cx="264779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512" b="1" dirty="0">
                <a:solidFill>
                  <a:srgbClr val="002060"/>
                </a:solidFill>
              </a:rPr>
              <a:t>2</a:t>
            </a:r>
            <a:endParaRPr sz="1580" dirty="0"/>
          </a:p>
        </p:txBody>
      </p:sp>
      <p:sp>
        <p:nvSpPr>
          <p:cNvPr id="32" name="Прямоугольник 36"/>
          <p:cNvSpPr/>
          <p:nvPr/>
        </p:nvSpPr>
        <p:spPr bwMode="auto">
          <a:xfrm>
            <a:off x="3160189" y="2997067"/>
            <a:ext cx="817853" cy="362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1756" b="1" dirty="0">
                <a:solidFill>
                  <a:srgbClr val="002060"/>
                </a:solidFill>
              </a:rPr>
              <a:t>қадам</a:t>
            </a:r>
            <a:endParaRPr lang="ru-RU" sz="1756" b="1" dirty="0">
              <a:solidFill>
                <a:srgbClr val="002060"/>
              </a:solidFill>
            </a:endParaRPr>
          </a:p>
        </p:txBody>
      </p:sp>
      <p:sp>
        <p:nvSpPr>
          <p:cNvPr id="33" name="Стрелка вправо 37"/>
          <p:cNvSpPr/>
          <p:nvPr/>
        </p:nvSpPr>
        <p:spPr bwMode="auto">
          <a:xfrm rot="5400000">
            <a:off x="8432253" y="3438895"/>
            <a:ext cx="269636" cy="3145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sp>
        <p:nvSpPr>
          <p:cNvPr id="34" name="TextBox 38"/>
          <p:cNvSpPr>
            <a:spLocks/>
          </p:cNvSpPr>
          <p:nvPr/>
        </p:nvSpPr>
        <p:spPr bwMode="auto">
          <a:xfrm>
            <a:off x="8368927" y="2710661"/>
            <a:ext cx="355399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512" b="1" dirty="0">
                <a:solidFill>
                  <a:srgbClr val="002060"/>
                </a:solidFill>
              </a:rPr>
              <a:t>4</a:t>
            </a:r>
            <a:endParaRPr sz="1580" dirty="0"/>
          </a:p>
        </p:txBody>
      </p:sp>
      <p:sp>
        <p:nvSpPr>
          <p:cNvPr id="35" name="Прямоугольник 39"/>
          <p:cNvSpPr/>
          <p:nvPr/>
        </p:nvSpPr>
        <p:spPr bwMode="auto">
          <a:xfrm>
            <a:off x="8212752" y="3117058"/>
            <a:ext cx="817853" cy="362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1756" b="1" dirty="0">
                <a:solidFill>
                  <a:srgbClr val="002060"/>
                </a:solidFill>
              </a:rPr>
              <a:t>қадам</a:t>
            </a:r>
            <a:endParaRPr lang="ru-RU" sz="1756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Стрелка вправо 40"/>
          <p:cNvSpPr/>
          <p:nvPr/>
        </p:nvSpPr>
        <p:spPr bwMode="auto">
          <a:xfrm rot="5400000">
            <a:off x="8470879" y="1113714"/>
            <a:ext cx="269636" cy="3145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80"/>
          </a:p>
        </p:txBody>
      </p:sp>
      <p:sp>
        <p:nvSpPr>
          <p:cNvPr id="37" name="TextBox 41"/>
          <p:cNvSpPr>
            <a:spLocks/>
          </p:cNvSpPr>
          <p:nvPr/>
        </p:nvSpPr>
        <p:spPr bwMode="auto">
          <a:xfrm>
            <a:off x="8389372" y="442360"/>
            <a:ext cx="355399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512" b="1" dirty="0">
                <a:solidFill>
                  <a:srgbClr val="002060"/>
                </a:solidFill>
              </a:rPr>
              <a:t>3</a:t>
            </a:r>
            <a:endParaRPr sz="1580" dirty="0"/>
          </a:p>
        </p:txBody>
      </p:sp>
      <p:sp>
        <p:nvSpPr>
          <p:cNvPr id="38" name="Прямоугольник 43"/>
          <p:cNvSpPr/>
          <p:nvPr/>
        </p:nvSpPr>
        <p:spPr bwMode="auto">
          <a:xfrm>
            <a:off x="8202067" y="841729"/>
            <a:ext cx="817853" cy="362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1756" b="1" dirty="0">
                <a:solidFill>
                  <a:srgbClr val="002060"/>
                </a:solidFill>
              </a:rPr>
              <a:t>қадам</a:t>
            </a:r>
            <a:endParaRPr lang="ru-RU" sz="1756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90203" y="157163"/>
            <a:ext cx="11101053" cy="6019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kk-KZ" b="1" dirty="0">
                <a:solidFill>
                  <a:srgbClr val="FF0000"/>
                </a:solidFill>
              </a:rPr>
              <a:t>Зорлық-зомбылық, жәбірлеу (буллинг), кибербуллинг жағдайлары туралы хабарлау тәсілдері: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1) білім беру ұйымындағы барлық қолжетімді орындарға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 және сыныптарда орналастырылуы 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қажет сенім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телефондары және стендтер </a:t>
            </a:r>
            <a:r>
              <a:rPr lang="kk-KZ" i="1" dirty="0">
                <a:solidFill>
                  <a:schemeClr val="accent1">
                    <a:lumMod val="75000"/>
                  </a:schemeClr>
                </a:solidFill>
              </a:rPr>
              <a:t>(111 байланыс </a:t>
            </a:r>
            <a:r>
              <a:rPr lang="kk-KZ" i="1" dirty="0" smtClean="0">
                <a:solidFill>
                  <a:schemeClr val="accent1">
                    <a:lumMod val="75000"/>
                  </a:schemeClr>
                </a:solidFill>
              </a:rPr>
              <a:t>орталығы,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QR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-код «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Bala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qorgau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»,  телеграмм-бот «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URPAQ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kk-KZ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2) оқушының немесе тәрбиеленушінің өзіне қатысты зорлық-зомбылық, жәбірлеу (буллинг), кибербуллинг жасалғандығы туралы тікелей хабарлауы;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3) басқа оқушыға немесе тәрбиеленушіге қатысты зорлық-зомбылық, жәбірлеу (буллинг), кибербуллинг жасалғандығы туралы оқушының немесе тәрбиеленушінің хабарламасы;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4) білім беру ұйымы қызметкерлерінің білім беру ұйымының оқушысына немесе тәрбиеленушісіне қатысты зорлық-зомбылық, жәбірлеу (буллинг), кибербуллинг жасалғандығы туралы хабарлауы немесе осындай әрекеттерге күдіктенуі;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5) білім беру ұйымының оқушысына немесе тәрбиеленушісіне қатысты зорлық-зомбылық, жәбірлеу (буллинг), кибербуллинг жасалғаны туралы                             ата-аналардың, заңды өкілдердің, басқа да адамдардың хабарламасы немесе осындай әрекеттерге күдіктенуі;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6) бала құқықтары жөніндегі өңірлік уәкілдің телефонына хабарласу, оның байланыс деректері білім беру ұйымындағы барлық қолжетімді орындарға орналастырылуы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қажет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kk-K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7) участкелік полиция инспекторының аты-жөні, байланыс телефоны және суреті 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білім беру ұйымындағы барлық қолжетімді орындарға орналастырылуы қажет.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065"/>
            <a:ext cx="10515600" cy="60688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smtClean="0">
                <a:solidFill>
                  <a:srgbClr val="FF0000"/>
                </a:solidFill>
              </a:rPr>
              <a:t>Сынып жетекшісі мен мұғалімдер сыныптағы зорлық-зомбылықтың, жәбірлеудің (буллингтің), кибербуллингтің келесі белгілеріне үнемі назар аударып, бұл туралы білім беру ұйымының басшылығына, педагог-психологқа, әлеуметтік педагогқа хабарлауы керек: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оқушы немесе тәрбиеленуші үлгерімінің төмендеуі;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сабақты өткізіп жіберу, кешігу;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гигиенаны сақтамау, лас киім;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көгерулер, жаралар (оның ішінде құлақтың артында);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шаштың күйі (жұлынған шаштың болуы);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дене шынықтыру сабақтарын өткізіп жіберу;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сексуалдық суреттер, ойындар;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агрессивтілік, бағынбау;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құрдастарының баланы қабылдамауы;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бейжай көзқарас;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құрдастарымен нашар қарым-қатынас;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арандатушылық мінез-құлық;</a:t>
            </a:r>
          </a:p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үйден қашу.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04114" y="1452589"/>
            <a:ext cx="1847316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СОЦИАЛЬНОЙ ЗАЩИТЫ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463" y="2177131"/>
            <a:ext cx="2975251" cy="1569660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 каждой организации образования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быть назначен координатор по защите детей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насилия, травли (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кибербуллинга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числа педагогов, а также информировать о мерах ответственности за разглашение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конфидециальной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информации.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8481" y="1440889"/>
            <a:ext cx="1715670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УПОЛНОМОЧЕННЫЙ ПО ПРАВАМ РЕБЕНКА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 (УПР)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7666" y="4527582"/>
            <a:ext cx="184731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 на место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Осмотр места происшествия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 СМЭ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Допрос потерпевшего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Допрос свидетелей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адвоката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Изолирование жертвы от насильника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следственных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УПК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5607" y="4530458"/>
            <a:ext cx="184731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признаков насилия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угроз жизни и здоровью ребенка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предварительного диагноза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 медицинской помощи в соответствующем объёме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694" y="4527582"/>
            <a:ext cx="1847316" cy="2077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угроз жизни и здоровью ребенка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психологической помощи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потребностей ребенка </a:t>
            </a:r>
            <a:r>
              <a:rPr lang="ru-RU" sz="900" i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(еда, одежда)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отсутствии родительского попечения размещение в ЦАН, ЦПД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3851" y="4530458"/>
            <a:ext cx="184731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 процессуального прокурора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незамедлительного выезда мобильной группы на место происшествия.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1533" y="4527582"/>
            <a:ext cx="184731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первичных социальных потребностей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специальных социальных услуг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8423"/>
            <a:ext cx="12191968" cy="420801"/>
          </a:xfrm>
        </p:spPr>
        <p:txBody>
          <a:bodyPr>
            <a:noAutofit/>
          </a:bodyPr>
          <a:lstStyle/>
          <a:p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ОПЕРАТИВНОГО РЕАГИРОВАНИЯ НА ФАКТЫ </a:t>
            </a: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НАСИЛИЯ, ТРАВЛИ (БУЛЛИНГА), КИБЕРБУЛЛИНГА В ОТНОШЕНИИ НЕСОВЕРШЕННОЛЕТНИХ, ПОДВЕРГШИХСЯ ИЛИ СТАВШИМИ СВИДЕТЕЛЯМИ НАСИЛИЯ, ТРАВЛИ (БУЛЛИНГА), КИБЕРБУЛЛИНГА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19" y="1450361"/>
            <a:ext cx="156900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7757" y="1473730"/>
            <a:ext cx="1691936" cy="4231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13282" y="1440889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ВНУТРЕННИХ ДЕЛ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9069" y="1440889"/>
            <a:ext cx="1650221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 ИНФОРМАЦИИ И ОБЩЕСТВЕННОГО РАЗВИТИЯ</a:t>
            </a:r>
          </a:p>
        </p:txBody>
      </p:sp>
      <p:pic>
        <p:nvPicPr>
          <p:cNvPr id="30" name="Picture 8" descr="Shape&#10;&#10;Description automatically generated with low confidence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78" y="863252"/>
            <a:ext cx="533505" cy="5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232" y="992880"/>
            <a:ext cx="353670" cy="3536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429" y="963879"/>
            <a:ext cx="374076" cy="3740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776" y="1008612"/>
            <a:ext cx="507992" cy="3379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9379" y="1008612"/>
            <a:ext cx="389602" cy="3896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4" y="951712"/>
            <a:ext cx="436006" cy="436006"/>
          </a:xfrm>
          <a:prstGeom prst="rect">
            <a:avLst/>
          </a:prstGeom>
        </p:spPr>
      </p:pic>
      <p:sp>
        <p:nvSpPr>
          <p:cNvPr id="37" name="Стрелка вниз 36"/>
          <p:cNvSpPr/>
          <p:nvPr/>
        </p:nvSpPr>
        <p:spPr>
          <a:xfrm>
            <a:off x="5886732" y="2819138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886732" y="326657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5884067" y="373665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884067" y="2177131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83021" y="2085843"/>
            <a:ext cx="1183172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04114" y="3879658"/>
            <a:ext cx="184731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 ЗАЩИТЫ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34067" y="3879658"/>
            <a:ext cx="184731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</a:t>
            </a:r>
          </a:p>
          <a:p>
            <a:pPr algn="ctr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РЕГИОНА, УВП 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702" y="3877430"/>
            <a:ext cx="18558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45607" y="3877430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51427" y="3877430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ВНУТРЕННИХ ДЕЛ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3024" y="3879658"/>
            <a:ext cx="1855861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 </a:t>
            </a:r>
          </a:p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ПРОКУРАТУРЫ</a:t>
            </a:r>
          </a:p>
        </p:txBody>
      </p:sp>
      <p:sp>
        <p:nvSpPr>
          <p:cNvPr id="50" name="Стрелка вниз 49"/>
          <p:cNvSpPr/>
          <p:nvPr/>
        </p:nvSpPr>
        <p:spPr>
          <a:xfrm>
            <a:off x="3043734" y="4345267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1054649" y="4345267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126702" y="4345267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5070942" y="4345267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11054060" y="4346531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9093550" y="4346531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14428" y="502214"/>
            <a:ext cx="4008330" cy="461665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РАБОЧИЙ ОРГАН –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ПРОСВЕЩЕНИЯ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99258" y="507747"/>
            <a:ext cx="6849141" cy="461665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ПЕРСОНАЛЬНАЯ ОТВЕТСТВЕННОСТЬ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АКИМА ОБЛАСТИ, ГОРОДОВ И РАЙОНОВ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18593" y="4374795"/>
            <a:ext cx="184731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Незамедлительное информирование общественности о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принимаемых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государственными органами мерах в средствах массовой информации, социальных сетях, принимают непосредственное участие в оказании помощи ребенку.</a:t>
            </a:r>
          </a:p>
          <a:p>
            <a:pPr marL="228600" indent="-228600" algn="just">
              <a:buAutoNum type="arabicPeriod"/>
            </a:pPr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78591" y="2336134"/>
            <a:ext cx="2672839" cy="1200329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 по делам несовершеннолетних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12 часов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момента поступления информации принимает решение об устройстве ребенка или оставлении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семье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21855" y="2297781"/>
            <a:ext cx="2672839" cy="1384995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Выявляют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факты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насилия, травли (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кибербуллинга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 детьми</a:t>
            </a:r>
          </a:p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35486" y="2296673"/>
            <a:ext cx="2855837" cy="1373508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1 часа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о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возможном случае насилия, травли (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кибербуллинга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органы опеки для проведения проверки условий жизни и воспитания ребенка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 rot="16200000">
            <a:off x="3168582" y="290333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6155010" y="2871460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16200000">
            <a:off x="9182959" y="2871460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83021" y="3670180"/>
            <a:ext cx="1183172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94063" y="2017970"/>
            <a:ext cx="23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84911" y="205432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30127" y="203287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91814" y="209309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14428" y="925123"/>
            <a:ext cx="1183172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57351" y="1485584"/>
            <a:ext cx="130040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 111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3" y="969412"/>
            <a:ext cx="663284" cy="5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540" y="-1795549"/>
            <a:ext cx="9027459" cy="1579418"/>
          </a:xfrm>
        </p:spPr>
        <p:txBody>
          <a:bodyPr>
            <a:normAutofit fontScale="90000"/>
          </a:bodyPr>
          <a:lstStyle/>
          <a:p>
            <a:r>
              <a:rPr lang="kk-KZ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 қауіпсіздігін қамтамасыз ету бағытында қолданылатын нормативтік құқықтық актілер, ұсынымдар мен алгоритмдер </a:t>
            </a:r>
            <a:br>
              <a:rPr lang="kk-KZ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37" y="767497"/>
            <a:ext cx="11276758" cy="6510243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хабарлау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жария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желтоқсандағы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№ 541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террористік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осал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объектілерінің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терроризмге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қорғалуын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нұсқаулықты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№ 117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мектептерінде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ұсынымдарды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мектептерінде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мониторингін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рейтингін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айқындау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ұсынымдарды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2024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№ 62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«Баланы </a:t>
            </a:r>
            <a:r>
              <a:rPr lang="ru-RU" sz="1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жәбірлеудің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желтоқсандағы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№ 506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тарапына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зорлық-зомбылық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фактілерін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қолға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жағдайларға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алгоритмі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алгоритмдері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Эвакуациялық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пункттердегі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қауіпсіздігін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құбылыстардың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ұсынымдар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-2099885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kk-KZ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kk-KZ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kk-KZ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kk-KZ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kk-KZ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2283995" y="182722"/>
            <a:ext cx="7560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НОРМАТИВТІК ҚҰҚЫҚТЫҚ АКТІЛЕР</a:t>
            </a:r>
            <a:endParaRPr lang="ru-RU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5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240742"/>
            <a:ext cx="12192075" cy="254064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207290" y="4068380"/>
            <a:ext cx="11710356" cy="5006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7290" y="3429223"/>
            <a:ext cx="11710356" cy="5006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/>
          <p:cNvGrpSpPr/>
          <p:nvPr/>
        </p:nvGrpSpPr>
        <p:grpSpPr bwMode="auto">
          <a:xfrm>
            <a:off x="193036" y="3156952"/>
            <a:ext cx="585767" cy="775030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903362" y="4047"/>
            <a:ext cx="10522795" cy="51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АЛГОРИТМІ</a:t>
            </a:r>
            <a:endParaRPr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7290" y="2612542"/>
            <a:ext cx="11710356" cy="69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58420" y="644337"/>
            <a:ext cx="9837273" cy="7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иесіз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сөмке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қап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қорап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сымдары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шығып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ойыншық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дыбыстар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шертулер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сыртылдау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әдеттен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иіс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бадам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хлор, аммиак).</a:t>
            </a:r>
            <a:endParaRPr sz="1500" b="1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673361" y="2617011"/>
            <a:ext cx="10178218" cy="5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органдарының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«102»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арнасына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«112»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бірыңғай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кезекші-диспетчерлік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тәрбиешіге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жетекшісіне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хабарлау</a:t>
            </a:r>
            <a:r>
              <a:rPr lang="ru-RU" sz="1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3361" y="3523915"/>
            <a:ext cx="9968910" cy="3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күштері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келгенге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объектіден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749262" y="4200575"/>
            <a:ext cx="9663353" cy="19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оқиға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куәлік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endParaRPr b="0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26742" y="2216446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endParaRPr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-122" y="493747"/>
            <a:ext cx="1623753" cy="91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349653" y="1417564"/>
            <a:ext cx="10522795" cy="5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Бұл зат жарылғыш құрылғы немесе улы химикаттар (УХ), биологиялық агенттер (сібір жарасы, шешек, туляремия сияқты қауіпті инфекциялардың қоздырғыштары) толтырылған пакет болуы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559674" y="2532956"/>
            <a:ext cx="1075347" cy="77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749262" y="3454551"/>
            <a:ext cx="612522" cy="44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10982" y="1260086"/>
            <a:ext cx="1230382" cy="90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968825" y="4107372"/>
            <a:ext cx="979191" cy="4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274873" y="4095314"/>
            <a:ext cx="584983" cy="497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35922" y="5232041"/>
            <a:ext cx="2763007" cy="1223839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20953" y="5232041"/>
            <a:ext cx="4421827" cy="122383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3108" y="5232041"/>
            <a:ext cx="2763007" cy="1223839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04579" y="4808891"/>
            <a:ext cx="3959707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БАСШЫНЫҢ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ІС-ӘРЕКЕТІ:</a:t>
            </a:r>
            <a:endParaRPr b="1" dirty="0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778803" y="5519762"/>
            <a:ext cx="2763007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арасынан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қоршау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орнату</a:t>
            </a:r>
            <a:endParaRPr sz="13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25086" y="5240973"/>
            <a:ext cx="4421827" cy="12238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қызметтерінің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органдарының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бөлімшелері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жәрдем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өрт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бригадалары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жедел-құтқару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анықтаған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кедергісіз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кіруін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3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40488" y="5240973"/>
            <a:ext cx="2511091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қызметкерлерін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қабылдау</a:t>
            </a:r>
            <a:endParaRPr sz="13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1963" y="4973755"/>
            <a:ext cx="747904" cy="14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67922" y="5723978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778758" y="5723978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28033" y="3556066"/>
            <a:ext cx="796090" cy="275476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5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0" y="4181896"/>
            <a:ext cx="12192075" cy="36870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991938" y="109726"/>
            <a:ext cx="10233525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Күдікті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затты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әрекеттер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АЛГОРИТМІ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26693" y="912457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ПЕРСОНАЛДЫҢ ӘРЕКЕТТЕРІ (ҚЫЗМЕТКЕРЛЕР,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ПЕДАГОГТАР)</a:t>
            </a:r>
            <a:endParaRPr sz="1600" b="1" dirty="0">
              <a:solidFill>
                <a:srgbClr val="0070C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896921" y="2948110"/>
            <a:ext cx="4019300" cy="94494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60444" y="1343589"/>
            <a:ext cx="4019300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823533" y="1343165"/>
            <a:ext cx="3256683" cy="7336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758014" y="1420358"/>
            <a:ext cx="3693522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әкімшілігіне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ешкімді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кіргізбеу</a:t>
            </a:r>
            <a:endParaRPr lang="ru-RU" sz="11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келгенше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51851" y="1362485"/>
            <a:ext cx="3836712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қашықтыққа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(100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метрден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ауыстырыңыз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табылмаға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жақындамаңыз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ұстамаңыз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ашпаңыз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жылжытпаңыз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06543" y="3102328"/>
            <a:ext cx="4019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күштері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келгенге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оқиғаға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куәлік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болуға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641456" y="2266847"/>
            <a:ext cx="3638288" cy="45930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896921" y="2290912"/>
            <a:ext cx="3554615" cy="52382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06543" y="2348258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жетім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ықтимал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иесін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басқалармен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сұхбат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38047" y="1343581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64319" y="1385981"/>
            <a:ext cx="3554615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объектінің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радиобайланысты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ұялы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телефонды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пайдаланбаңыз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16564" y="1652008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20460" y="1540714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45724" y="3086268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20222" y="3086241"/>
            <a:ext cx="3173303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29843" y="3143588"/>
            <a:ext cx="309471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just"/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бъектіден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қалдырыңыз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егер бұл мүмкін болмаса -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күрделі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құрылымының артына және қажетті қашықтықта жасырыңыз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51515" y="3102328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қорғанысты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бұрышы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бағана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артына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жасырыңыз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жүргізіңіз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38047" y="2214905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471468" y="2272235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аймаққа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іргелес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аумақтан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эвакуациялауды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ұйымдастыруға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көмектесу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36848" y="238720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20467" y="238720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16225" y="3251116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09747" y="3283378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0938" y="1283535"/>
            <a:ext cx="366767" cy="12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26693" y="4212833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Оқушылардың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әрекеттері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b="1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190019" y="4684359"/>
            <a:ext cx="4456791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90063" y="4653826"/>
            <a:ext cx="4544647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590063" y="4653826"/>
            <a:ext cx="431066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үрейленбеңіз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тыңдаңыз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291374" y="4821307"/>
            <a:ext cx="425448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ұстамаңыз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ашпаңыз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жылжытпаңыз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6421" y="4810115"/>
            <a:ext cx="850304" cy="12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190019" y="5524855"/>
            <a:ext cx="4456791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1045" y="5524855"/>
            <a:ext cx="4544647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48043" y="5528436"/>
            <a:ext cx="431066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қорғанысты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бұрышы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бағана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артына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жасырыңыз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300697" y="5524855"/>
            <a:ext cx="4254481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объектіні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қалдырыңыз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құрылымының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артына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жасырыңыз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53053" y="5255537"/>
            <a:ext cx="482741" cy="2629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38138" y="4810115"/>
            <a:ext cx="774650" cy="1250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1406" y="5240306"/>
            <a:ext cx="482741" cy="2629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5320" y="2635401"/>
            <a:ext cx="518002" cy="12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67801" y="2410500"/>
            <a:ext cx="3313158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орнын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белгілеңіз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5;g1bc6e687a7d_0_265"/>
          <p:cNvSpPr/>
          <p:nvPr/>
        </p:nvSpPr>
        <p:spPr bwMode="auto">
          <a:xfrm>
            <a:off x="307412" y="2818688"/>
            <a:ext cx="4019300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66;g1bc6e687a7d_0_265"/>
          <p:cNvSpPr/>
          <p:nvPr/>
        </p:nvSpPr>
        <p:spPr bwMode="auto">
          <a:xfrm>
            <a:off x="1077428" y="122168"/>
            <a:ext cx="10233525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sz="1900" b="1" dirty="0" err="1">
                <a:solidFill>
                  <a:srgbClr val="FF0000"/>
                </a:solidFill>
              </a:rPr>
              <a:t>Күдікті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затты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анықтаудағы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әрекеттер</a:t>
            </a:r>
            <a:r>
              <a:rPr lang="ru-RU" sz="1900" b="1" dirty="0">
                <a:solidFill>
                  <a:srgbClr val="FF0000"/>
                </a:solidFill>
              </a:rPr>
              <a:t> АЛГОРИТМІ </a:t>
            </a:r>
            <a:endParaRPr sz="1900" b="1" dirty="0">
              <a:solidFill>
                <a:srgbClr val="FF0000"/>
              </a:solidFill>
            </a:endParaRPr>
          </a:p>
        </p:txBody>
      </p:sp>
      <p:sp>
        <p:nvSpPr>
          <p:cNvPr id="6" name="Google Shape;167;g1bc6e687a7d_0_265"/>
          <p:cNvSpPr/>
          <p:nvPr/>
        </p:nvSpPr>
        <p:spPr bwMode="auto">
          <a:xfrm>
            <a:off x="1613464" y="594445"/>
            <a:ext cx="9381699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chemeClr val="dk1"/>
                </a:solidFill>
              </a:rPr>
              <a:t>Білім</a:t>
            </a:r>
            <a:r>
              <a:rPr lang="ru-RU" sz="1700" b="1" dirty="0">
                <a:solidFill>
                  <a:schemeClr val="dk1"/>
                </a:solidFill>
              </a:rPr>
              <a:t> беру </a:t>
            </a:r>
            <a:r>
              <a:rPr lang="ru-RU" sz="1700" b="1" dirty="0" err="1">
                <a:solidFill>
                  <a:schemeClr val="dk1"/>
                </a:solidFill>
              </a:rPr>
              <a:t>ұйымының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қамтамасыз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ететін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адамдардың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700" b="1" dirty="0">
                <a:solidFill>
                  <a:schemeClr val="dk1"/>
                </a:solidFill>
              </a:rPr>
              <a:t>:</a:t>
            </a:r>
            <a:endParaRPr sz="1700" b="1" dirty="0">
              <a:solidFill>
                <a:schemeClr val="dk1"/>
              </a:solidFill>
            </a:endParaRPr>
          </a:p>
        </p:txBody>
      </p:sp>
      <p:sp>
        <p:nvSpPr>
          <p:cNvPr id="7" name="Google Shape;168;g1bc6e687a7d_0_265"/>
          <p:cNvSpPr/>
          <p:nvPr/>
        </p:nvSpPr>
        <p:spPr bwMode="auto">
          <a:xfrm>
            <a:off x="4184541" y="1142906"/>
            <a:ext cx="4019300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9;g1bc6e687a7d_0_265"/>
          <p:cNvSpPr/>
          <p:nvPr/>
        </p:nvSpPr>
        <p:spPr bwMode="auto">
          <a:xfrm>
            <a:off x="821018" y="1142899"/>
            <a:ext cx="3173303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0;g1bc6e687a7d_0_265"/>
          <p:cNvSpPr/>
          <p:nvPr/>
        </p:nvSpPr>
        <p:spPr bwMode="auto">
          <a:xfrm>
            <a:off x="930640" y="1200246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затқа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тигізбеңіз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қозғалмаңыз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0" name="Google Shape;171;g1bc6e687a7d_0_265"/>
          <p:cNvSpPr/>
          <p:nvPr/>
        </p:nvSpPr>
        <p:spPr bwMode="auto">
          <a:xfrm>
            <a:off x="4275948" y="1161804"/>
            <a:ext cx="3836712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иесіз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ықтимал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иесін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айналаңыздағы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сұхбат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алыңыз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1" name="Google Shape;172;g1bc6e687a7d_0_265"/>
          <p:cNvSpPr/>
          <p:nvPr/>
        </p:nvSpPr>
        <p:spPr bwMode="auto">
          <a:xfrm>
            <a:off x="369569" y="2834753"/>
            <a:ext cx="4019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табылғаны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органдарының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«102»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арнасына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«112»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бірыңғай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кезекші-диспетчерлік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2" name="Google Shape;173;g1bc6e687a7d_0_265"/>
          <p:cNvSpPr/>
          <p:nvPr/>
        </p:nvSpPr>
        <p:spPr bwMode="auto">
          <a:xfrm>
            <a:off x="4506372" y="1982280"/>
            <a:ext cx="3638288" cy="64839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74;g1bc6e687a7d_0_265"/>
          <p:cNvSpPr/>
          <p:nvPr/>
        </p:nvSpPr>
        <p:spPr bwMode="auto">
          <a:xfrm>
            <a:off x="821017" y="2023337"/>
            <a:ext cx="3554615" cy="52382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75;g1bc6e687a7d_0_265"/>
          <p:cNvSpPr/>
          <p:nvPr/>
        </p:nvSpPr>
        <p:spPr bwMode="auto">
          <a:xfrm>
            <a:off x="930640" y="2080684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орнын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бекітіңіз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5" name="Google Shape;176;g1bc6e687a7d_0_265"/>
          <p:cNvSpPr/>
          <p:nvPr/>
        </p:nvSpPr>
        <p:spPr bwMode="auto">
          <a:xfrm>
            <a:off x="8362143" y="1142899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77;g1bc6e687a7d_0_265"/>
          <p:cNvSpPr/>
          <p:nvPr/>
        </p:nvSpPr>
        <p:spPr bwMode="auto">
          <a:xfrm>
            <a:off x="8388416" y="1185300"/>
            <a:ext cx="3554615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радиобайланыс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ұялы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телефонды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пайдаланудан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тарту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7" name="Google Shape;178;g1bc6e687a7d_0_265"/>
          <p:cNvSpPr/>
          <p:nvPr/>
        </p:nvSpPr>
        <p:spPr bwMode="auto">
          <a:xfrm>
            <a:off x="3940661" y="134003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79;g1bc6e687a7d_0_265"/>
          <p:cNvSpPr/>
          <p:nvPr/>
        </p:nvSpPr>
        <p:spPr bwMode="auto">
          <a:xfrm>
            <a:off x="8144556" y="134003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80;g1bc6e687a7d_0_265"/>
          <p:cNvSpPr/>
          <p:nvPr/>
        </p:nvSpPr>
        <p:spPr bwMode="auto">
          <a:xfrm>
            <a:off x="4508751" y="2818693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81;g1bc6e687a7d_0_265"/>
          <p:cNvSpPr/>
          <p:nvPr/>
        </p:nvSpPr>
        <p:spPr bwMode="auto">
          <a:xfrm>
            <a:off x="8183248" y="2818666"/>
            <a:ext cx="3173303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2;g1bc6e687a7d_0_265"/>
          <p:cNvSpPr/>
          <p:nvPr/>
        </p:nvSpPr>
        <p:spPr bwMode="auto">
          <a:xfrm>
            <a:off x="8292875" y="2833138"/>
            <a:ext cx="309471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аймаққа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іргелес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аумақтан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ұйымдасқан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эвакуациялауды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2" name="Google Shape;183;g1bc6e687a7d_0_265"/>
          <p:cNvSpPr/>
          <p:nvPr/>
        </p:nvSpPr>
        <p:spPr bwMode="auto">
          <a:xfrm>
            <a:off x="4618373" y="2876024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аймаққа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бөгде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кіруін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шектеуді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3" name="Google Shape;184;g1bc6e687a7d_0_265"/>
          <p:cNvSpPr/>
          <p:nvPr/>
        </p:nvSpPr>
        <p:spPr bwMode="auto">
          <a:xfrm>
            <a:off x="8362143" y="1947330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85;g1bc6e687a7d_0_265"/>
          <p:cNvSpPr/>
          <p:nvPr/>
        </p:nvSpPr>
        <p:spPr bwMode="auto">
          <a:xfrm>
            <a:off x="8388416" y="1976660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дүрбелең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туғызбау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болғанын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ешкімге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жарылыс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қаупі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хабарлауға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5" name="Google Shape;186;g1bc6e687a7d_0_265"/>
          <p:cNvSpPr/>
          <p:nvPr/>
        </p:nvSpPr>
        <p:spPr bwMode="auto">
          <a:xfrm>
            <a:off x="4360944" y="2119629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87;g1bc6e687a7d_0_265"/>
          <p:cNvSpPr/>
          <p:nvPr/>
        </p:nvSpPr>
        <p:spPr bwMode="auto">
          <a:xfrm>
            <a:off x="8144564" y="2119629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88;g1bc6e687a7d_0_265"/>
          <p:cNvSpPr/>
          <p:nvPr/>
        </p:nvSpPr>
        <p:spPr bwMode="auto">
          <a:xfrm>
            <a:off x="4279251" y="2983541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89;g1bc6e687a7d_0_265"/>
          <p:cNvSpPr/>
          <p:nvPr/>
        </p:nvSpPr>
        <p:spPr bwMode="auto">
          <a:xfrm>
            <a:off x="7972773" y="301580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90;g1bc6e687a7d_0_265"/>
          <p:cNvSpPr/>
          <p:nvPr/>
        </p:nvSpPr>
        <p:spPr bwMode="auto">
          <a:xfrm>
            <a:off x="4691897" y="2004661"/>
            <a:ext cx="3313158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күдікті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оны табу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сипаттауға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болу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30" name="Google Shape;191;g1bc6e687a7d_0_265"/>
          <p:cNvPicPr/>
          <p:nvPr/>
        </p:nvPicPr>
        <p:blipFill>
          <a:blip r:embed="rId2">
            <a:alphaModFix/>
          </a:blip>
          <a:srcRect l="49909"/>
          <a:stretch/>
        </p:blipFill>
        <p:spPr bwMode="auto">
          <a:xfrm>
            <a:off x="219841" y="1314018"/>
            <a:ext cx="475194" cy="133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2;g1bc6e687a7d_0_265"/>
          <p:cNvSpPr/>
          <p:nvPr/>
        </p:nvSpPr>
        <p:spPr bwMode="auto">
          <a:xfrm>
            <a:off x="307413" y="3689432"/>
            <a:ext cx="11048142" cy="4569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93;g1bc6e687a7d_0_265"/>
          <p:cNvSpPr/>
          <p:nvPr/>
        </p:nvSpPr>
        <p:spPr bwMode="auto">
          <a:xfrm>
            <a:off x="579649" y="3719551"/>
            <a:ext cx="1041551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бұрышы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бағанасы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автокөлік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артына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жасырыну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33" name="Google Shape;194;g1bc6e687a7d_0_265"/>
          <p:cNvPicPr/>
          <p:nvPr/>
        </p:nvPicPr>
        <p:blipFill>
          <a:blip r:embed="rId2">
            <a:alphaModFix/>
          </a:blip>
          <a:srcRect l="-3366" r="53275"/>
          <a:stretch/>
        </p:blipFill>
        <p:spPr bwMode="auto">
          <a:xfrm flipH="1">
            <a:off x="11617096" y="2786668"/>
            <a:ext cx="475194" cy="133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95;g1bc6e687a7d_0_265"/>
          <p:cNvSpPr/>
          <p:nvPr/>
        </p:nvSpPr>
        <p:spPr bwMode="auto">
          <a:xfrm>
            <a:off x="-110638" y="4667009"/>
            <a:ext cx="12192075" cy="173502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96;g1bc6e687a7d_0_265"/>
          <p:cNvSpPr/>
          <p:nvPr/>
        </p:nvSpPr>
        <p:spPr bwMode="auto">
          <a:xfrm>
            <a:off x="1613463" y="4242085"/>
            <a:ext cx="9080031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Жарылғыш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құрылғы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жарылғыш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құрылғыға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ұсынылатын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эвакуация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қоршау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аймақтары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500" b="1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36" name="Google Shape;197;g1bc6e687a7d_0_265"/>
          <p:cNvSpPr>
            <a:spLocks/>
          </p:cNvSpPr>
          <p:nvPr/>
        </p:nvSpPr>
        <p:spPr bwMode="auto">
          <a:xfrm>
            <a:off x="914048" y="4699563"/>
            <a:ext cx="5091216" cy="206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86854" rIns="86854" bIns="86854" anchor="t" anchorCtr="0">
            <a:spAutoFit/>
          </a:bodyPr>
          <a:lstStyle/>
          <a:p>
            <a:pPr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en-US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граната</a:t>
            </a:r>
            <a:r>
              <a:rPr lang="en-US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1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метр</a:t>
            </a:r>
            <a:r>
              <a:rPr lang="en-US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200 грамм тротил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дойбы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1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метр</a:t>
            </a:r>
            <a:r>
              <a:rPr lang="en-US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жарылғыш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құрылғы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200 метр</a:t>
            </a:r>
            <a:r>
              <a:rPr lang="en-US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сыра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банкі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0,33 литр -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60 метр;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дипломат (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230 метр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Google Shape;198;g1bc6e687a7d_0_265"/>
          <p:cNvPicPr/>
          <p:nvPr/>
        </p:nvPicPr>
        <p:blipFill>
          <a:blip r:embed="rId3">
            <a:alphaModFix/>
          </a:blip>
          <a:srcRect l="66288" t="54887" r="20269" b="25878"/>
          <a:stretch/>
        </p:blipFill>
        <p:spPr bwMode="auto">
          <a:xfrm>
            <a:off x="149956" y="5038622"/>
            <a:ext cx="1342121" cy="13191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9;g1bc6e687a7d_0_265"/>
          <p:cNvSpPr>
            <a:spLocks/>
          </p:cNvSpPr>
          <p:nvPr/>
        </p:nvSpPr>
        <p:spPr bwMode="auto">
          <a:xfrm>
            <a:off x="7485344" y="4699563"/>
            <a:ext cx="4457687" cy="169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86854" rIns="86854" bIns="86854" anchor="t" anchorCtr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чемоданы -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350 метр;</a:t>
            </a:r>
            <a:r>
              <a:rPr lang="en-US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жеңіл автокөлік</a:t>
            </a:r>
            <a:r>
              <a:rPr lang="en-US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метр</a:t>
            </a:r>
            <a:r>
              <a:rPr lang="en-US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автобус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- 920 метр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жүк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көлігі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(фургон) -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1240 метр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200;g1bc6e687a7d_0_26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458173" y="5238647"/>
            <a:ext cx="1342132" cy="99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6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4428917"/>
            <a:ext cx="12192075" cy="36870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941253" y="1778609"/>
            <a:ext cx="4008243" cy="102210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7941253" y="3185616"/>
            <a:ext cx="4008243" cy="102210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242503" y="3325472"/>
            <a:ext cx="3768280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34244" y="1831808"/>
            <a:ext cx="3584797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/>
          <p:cNvSpPr/>
          <p:nvPr/>
        </p:nvSpPr>
        <p:spPr bwMode="auto">
          <a:xfrm>
            <a:off x="-75" y="1171166"/>
            <a:ext cx="12192075" cy="463516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7388" y="-110966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spcBef>
                <a:spcPts val="1140"/>
              </a:spcBef>
              <a:buSzPts val="1100"/>
              <a:defRPr/>
            </a:pPr>
            <a:r>
              <a:rPr lang="ru-RU" sz="1900" b="1" dirty="0" err="1">
                <a:solidFill>
                  <a:srgbClr val="FF0000"/>
                </a:solidFill>
              </a:rPr>
              <a:t>Білім</a:t>
            </a:r>
            <a:r>
              <a:rPr lang="ru-RU" sz="1900" b="1" dirty="0">
                <a:solidFill>
                  <a:srgbClr val="FF0000"/>
                </a:solidFill>
              </a:rPr>
              <a:t> беру </a:t>
            </a:r>
            <a:r>
              <a:rPr lang="ru-RU" sz="1900" b="1" dirty="0" err="1">
                <a:solidFill>
                  <a:srgbClr val="FF0000"/>
                </a:solidFill>
              </a:rPr>
              <a:t>ұйымдарының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қызметкерлеріне</a:t>
            </a:r>
            <a:r>
              <a:rPr lang="ru-RU" sz="1900" b="1" dirty="0">
                <a:solidFill>
                  <a:srgbClr val="FF0000"/>
                </a:solidFill>
              </a:rPr>
              <a:t>, </a:t>
            </a:r>
            <a:r>
              <a:rPr lang="ru-RU" sz="1900" b="1" dirty="0" err="1">
                <a:solidFill>
                  <a:srgbClr val="FF0000"/>
                </a:solidFill>
              </a:rPr>
              <a:t>педагогтеріне</a:t>
            </a:r>
            <a:r>
              <a:rPr lang="ru-RU" sz="1900" b="1" dirty="0">
                <a:solidFill>
                  <a:srgbClr val="FF0000"/>
                </a:solidFill>
              </a:rPr>
              <a:t>, </a:t>
            </a:r>
            <a:r>
              <a:rPr lang="ru-RU" sz="1900" b="1" dirty="0" err="1">
                <a:solidFill>
                  <a:srgbClr val="FF0000"/>
                </a:solidFill>
              </a:rPr>
              <a:t>студенттері</a:t>
            </a:r>
            <a:r>
              <a:rPr lang="ru-RU" sz="1900" b="1" dirty="0">
                <a:solidFill>
                  <a:srgbClr val="FF0000"/>
                </a:solidFill>
              </a:rPr>
              <a:t> мен </a:t>
            </a:r>
            <a:endParaRPr lang="ru-RU" sz="1900" b="1" dirty="0">
              <a:solidFill>
                <a:srgbClr val="FF0000"/>
              </a:solidFill>
            </a:endParaRPr>
          </a:p>
          <a:p>
            <a:pPr algn="ctr">
              <a:spcBef>
                <a:spcPts val="1140"/>
              </a:spcBef>
              <a:buSzPts val="1100"/>
              <a:defRPr/>
            </a:pPr>
            <a:r>
              <a:rPr lang="ru-RU" sz="1900" b="1" dirty="0" err="1">
                <a:solidFill>
                  <a:srgbClr val="FF0000"/>
                </a:solidFill>
              </a:rPr>
              <a:t>тәрбиеленушілеріне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қарулы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шабуыл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жасалған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жағдайда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әрекет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ету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endParaRPr lang="ru-RU" sz="1900" b="1" dirty="0">
              <a:solidFill>
                <a:srgbClr val="FF0000"/>
              </a:solidFill>
            </a:endParaRPr>
          </a:p>
          <a:p>
            <a:pPr algn="ctr">
              <a:spcBef>
                <a:spcPts val="1140"/>
              </a:spcBef>
              <a:buSzPts val="1100"/>
              <a:defRPr/>
            </a:pPr>
            <a:r>
              <a:rPr lang="ru-RU" sz="1900" b="1" dirty="0">
                <a:solidFill>
                  <a:srgbClr val="FF0000"/>
                </a:solidFill>
              </a:rPr>
              <a:t>АЛГОРИТМІ</a:t>
            </a:r>
            <a:endParaRPr sz="1900" b="1" dirty="0">
              <a:solidFill>
                <a:srgbClr val="FF000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0859" y="1171166"/>
            <a:ext cx="10887969" cy="30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400" b="1" dirty="0" err="1"/>
              <a:t>Қызметкерлерге</a:t>
            </a:r>
            <a:r>
              <a:rPr lang="ru-RU" sz="1400" b="1" dirty="0"/>
              <a:t>, </a:t>
            </a:r>
            <a:r>
              <a:rPr lang="ru-RU" sz="1400" b="1" dirty="0" err="1"/>
              <a:t>педагогтарға</a:t>
            </a:r>
            <a:r>
              <a:rPr lang="ru-RU" sz="1400" b="1" dirty="0"/>
              <a:t>, </a:t>
            </a:r>
            <a:r>
              <a:rPr lang="ru-RU" sz="1400" b="1" dirty="0" err="1"/>
              <a:t>студенттер</a:t>
            </a:r>
            <a:r>
              <a:rPr lang="ru-RU" sz="1400" b="1" dirty="0"/>
              <a:t> мен </a:t>
            </a:r>
            <a:r>
              <a:rPr lang="ru-RU" sz="1400" b="1" dirty="0" err="1"/>
              <a:t>оқушыларға</a:t>
            </a:r>
            <a:r>
              <a:rPr lang="ru-RU" sz="1400" b="1" dirty="0"/>
              <a:t> </a:t>
            </a:r>
            <a:r>
              <a:rPr lang="ru-RU" sz="1400" b="1" dirty="0" err="1"/>
              <a:t>қарулы</a:t>
            </a:r>
            <a:r>
              <a:rPr lang="ru-RU" sz="1400" b="1" dirty="0"/>
              <a:t> </a:t>
            </a:r>
            <a:r>
              <a:rPr lang="ru-RU" sz="1400" b="1" dirty="0" err="1"/>
              <a:t>шабуыл</a:t>
            </a:r>
            <a:r>
              <a:rPr lang="ru-RU" sz="1400" b="1" dirty="0"/>
              <a:t> </a:t>
            </a:r>
            <a:r>
              <a:rPr lang="ru-RU" sz="1400" b="1" dirty="0" err="1"/>
              <a:t>жасалған</a:t>
            </a:r>
            <a:r>
              <a:rPr lang="ru-RU" sz="1400" b="1" dirty="0"/>
              <a:t> </a:t>
            </a:r>
            <a:r>
              <a:rPr lang="ru-RU" sz="1400" b="1" dirty="0" err="1"/>
              <a:t>жағдайда</a:t>
            </a:r>
            <a:r>
              <a:rPr lang="ru-RU" sz="1400" b="1" dirty="0"/>
              <a:t>: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349858" y="2015766"/>
            <a:ext cx="3584797" cy="36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dirty="0" err="1">
                <a:solidFill>
                  <a:schemeClr val="dk1"/>
                </a:solidFill>
              </a:rPr>
              <a:t>оқшаулау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үшін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шаралар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қабылдау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14" idx="1"/>
            <a:endCxn id="12" idx="3"/>
          </p:cNvCxnSpPr>
          <p:nvPr/>
        </p:nvCxnSpPr>
        <p:spPr bwMode="auto">
          <a:xfrm rot="10800000">
            <a:off x="3934691" y="2198322"/>
            <a:ext cx="491879" cy="614421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/>
          <p:cNvSpPr/>
          <p:nvPr/>
        </p:nvSpPr>
        <p:spPr bwMode="auto">
          <a:xfrm>
            <a:off x="258117" y="3509430"/>
            <a:ext cx="3768280" cy="36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dirty="0" err="1">
                <a:solidFill>
                  <a:schemeClr val="dk1"/>
                </a:solidFill>
              </a:rPr>
              <a:t>дереу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қауіпті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аймақты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тастаңыз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/>
          <p:cNvCxnSpPr>
            <a:cxnSpLocks/>
            <a:endCxn id="15" idx="3"/>
          </p:cNvCxnSpPr>
          <p:nvPr/>
        </p:nvCxnSpPr>
        <p:spPr bwMode="auto">
          <a:xfrm flipH="1">
            <a:off x="4026397" y="3241986"/>
            <a:ext cx="517578" cy="45008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/>
          <p:cNvSpPr/>
          <p:nvPr/>
        </p:nvSpPr>
        <p:spPr bwMode="auto">
          <a:xfrm>
            <a:off x="7941253" y="1851807"/>
            <a:ext cx="4008243" cy="7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500" dirty="0" err="1">
                <a:solidFill>
                  <a:schemeClr val="dk1"/>
                </a:solidFill>
              </a:rPr>
              <a:t>ішкі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істер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органдарының</a:t>
            </a:r>
            <a:r>
              <a:rPr lang="ru-RU" sz="1500" dirty="0">
                <a:solidFill>
                  <a:schemeClr val="dk1"/>
                </a:solidFill>
              </a:rPr>
              <a:t> «102» </a:t>
            </a:r>
            <a:r>
              <a:rPr lang="ru-RU" sz="1500" dirty="0" err="1">
                <a:solidFill>
                  <a:schemeClr val="dk1"/>
                </a:solidFill>
              </a:rPr>
              <a:t>арнасына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немесе</a:t>
            </a:r>
            <a:r>
              <a:rPr lang="ru-RU" sz="1500" dirty="0">
                <a:solidFill>
                  <a:schemeClr val="dk1"/>
                </a:solidFill>
              </a:rPr>
              <a:t> «112» </a:t>
            </a:r>
            <a:r>
              <a:rPr lang="ru-RU" sz="1500" dirty="0" err="1">
                <a:solidFill>
                  <a:schemeClr val="dk1"/>
                </a:solidFill>
              </a:rPr>
              <a:t>бірыңғай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қызметіне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хабарлау</a:t>
            </a:r>
            <a:r>
              <a:rPr lang="ru-RU" sz="1500" dirty="0">
                <a:solidFill>
                  <a:schemeClr val="dk1"/>
                </a:solidFill>
              </a:rPr>
              <a:t>.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/>
          <p:cNvCxnSpPr>
            <a:cxnSpLocks/>
            <a:stCxn id="14" idx="3"/>
            <a:endCxn id="17" idx="1"/>
          </p:cNvCxnSpPr>
          <p:nvPr/>
        </p:nvCxnSpPr>
        <p:spPr bwMode="auto">
          <a:xfrm flipV="1">
            <a:off x="7233008" y="2216825"/>
            <a:ext cx="708246" cy="5959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/>
          <p:cNvSpPr/>
          <p:nvPr/>
        </p:nvSpPr>
        <p:spPr bwMode="auto">
          <a:xfrm>
            <a:off x="7941254" y="3298510"/>
            <a:ext cx="3888112" cy="7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sz="1500" dirty="0" err="1">
                <a:solidFill>
                  <a:schemeClr val="dk1"/>
                </a:solidFill>
              </a:rPr>
              <a:t>жасырынып</a:t>
            </a:r>
            <a:r>
              <a:rPr lang="ru-RU" sz="1500" dirty="0">
                <a:solidFill>
                  <a:schemeClr val="dk1"/>
                </a:solidFill>
              </a:rPr>
              <a:t>, </a:t>
            </a:r>
            <a:r>
              <a:rPr lang="ru-RU" sz="1500" dirty="0" err="1">
                <a:solidFill>
                  <a:schemeClr val="dk1"/>
                </a:solidFill>
              </a:rPr>
              <a:t>террористердің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кетуін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күтіңіз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және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ғимаратты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тезірек</a:t>
            </a:r>
            <a:r>
              <a:rPr lang="ru-RU" sz="1500" dirty="0">
                <a:solidFill>
                  <a:schemeClr val="dk1"/>
                </a:solidFill>
              </a:rPr>
              <a:t> </a:t>
            </a:r>
            <a:r>
              <a:rPr lang="ru-RU" sz="1500" dirty="0" err="1">
                <a:solidFill>
                  <a:schemeClr val="dk1"/>
                </a:solidFill>
              </a:rPr>
              <a:t>тастаңыз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221;g1bc6e687a7d_0_342"/>
          <p:cNvCxnSpPr>
            <a:cxnSpLocks/>
            <a:endCxn id="19" idx="1"/>
          </p:cNvCxnSpPr>
          <p:nvPr/>
        </p:nvCxnSpPr>
        <p:spPr bwMode="auto">
          <a:xfrm>
            <a:off x="6664641" y="3193165"/>
            <a:ext cx="1276613" cy="47036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426570" y="1888425"/>
            <a:ext cx="2806437" cy="184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04579" y="4489401"/>
            <a:ext cx="3584797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/>
              <a:t>БАСШЫНЫҢ ӘРЕКЕТТЕРІ</a:t>
            </a: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0134" y="4886022"/>
            <a:ext cx="517578" cy="102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285610" y="5188017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394559" y="5188017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796763" y="4951913"/>
            <a:ext cx="3333180" cy="7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48003" y="4931414"/>
            <a:ext cx="3574637" cy="7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жұмыстарды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жабу,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төтенше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27527" y="5072554"/>
            <a:ext cx="3127583" cy="46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терроризмге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қарсы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күрес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жөніндегі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штабтың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өзара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іс-қимыл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7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/>
          <p:cNvSpPr/>
          <p:nvPr/>
        </p:nvSpPr>
        <p:spPr bwMode="auto">
          <a:xfrm>
            <a:off x="0" y="885354"/>
            <a:ext cx="12192075" cy="1697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/>
          <p:cNvSpPr/>
          <p:nvPr/>
        </p:nvSpPr>
        <p:spPr bwMode="auto">
          <a:xfrm>
            <a:off x="2485391" y="1343580"/>
            <a:ext cx="5756414" cy="45930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/>
          <p:cNvSpPr/>
          <p:nvPr/>
        </p:nvSpPr>
        <p:spPr bwMode="auto">
          <a:xfrm>
            <a:off x="2226693" y="979351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5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/>
          <p:cNvSpPr/>
          <p:nvPr/>
        </p:nvSpPr>
        <p:spPr bwMode="auto">
          <a:xfrm>
            <a:off x="2485391" y="1917576"/>
            <a:ext cx="5756414" cy="4603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/>
          <p:cNvSpPr/>
          <p:nvPr/>
        </p:nvSpPr>
        <p:spPr bwMode="auto">
          <a:xfrm>
            <a:off x="254333" y="-31149"/>
            <a:ext cx="11986965" cy="45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қызметкерлеріне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педагогтеріне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алушылары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140"/>
              </a:spcBef>
              <a:buSzPts val="1100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тәрбиеленушілеріне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қарулы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АЛГОРИТМІ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238;g1bc6e687a7d_0_427"/>
          <p:cNvSpPr/>
          <p:nvPr/>
        </p:nvSpPr>
        <p:spPr bwMode="auto">
          <a:xfrm>
            <a:off x="8331555" y="1343580"/>
            <a:ext cx="3450621" cy="45930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/>
          <p:cNvSpPr/>
          <p:nvPr/>
        </p:nvSpPr>
        <p:spPr bwMode="auto">
          <a:xfrm>
            <a:off x="8331555" y="1918103"/>
            <a:ext cx="3450621" cy="45930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/>
          <p:cNvCxnSpPr>
            <a:cxnSpLocks/>
          </p:cNvCxnSpPr>
          <p:nvPr/>
        </p:nvCxnSpPr>
        <p:spPr bwMode="auto">
          <a:xfrm rot="-5400000" flipH="1">
            <a:off x="2375495" y="1743255"/>
            <a:ext cx="482741" cy="2629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/>
          <p:cNvCxnSpPr>
            <a:cxnSpLocks/>
          </p:cNvCxnSpPr>
          <p:nvPr/>
        </p:nvCxnSpPr>
        <p:spPr bwMode="auto">
          <a:xfrm rot="5400000">
            <a:off x="11387096" y="1677957"/>
            <a:ext cx="523825" cy="29166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/>
          <p:cNvSpPr/>
          <p:nvPr/>
        </p:nvSpPr>
        <p:spPr bwMode="auto">
          <a:xfrm>
            <a:off x="891258" y="2703629"/>
            <a:ext cx="10459144" cy="27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кету </a:t>
            </a:r>
            <a:r>
              <a:rPr lang="ru-RU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b="1" dirty="0">
              <a:solidFill>
                <a:srgbClr val="99000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4" name="Google Shape;243;g1bc6e687a7d_0_427"/>
          <p:cNvSpPr/>
          <p:nvPr/>
        </p:nvSpPr>
        <p:spPr bwMode="auto">
          <a:xfrm>
            <a:off x="2348525" y="1284248"/>
            <a:ext cx="6030145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бағалаңыз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кететініңіз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жасаңыз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5" name="Google Shape;244;g1bc6e687a7d_0_427"/>
          <p:cNvSpPr/>
          <p:nvPr/>
        </p:nvSpPr>
        <p:spPr bwMode="auto">
          <a:xfrm>
            <a:off x="2616146" y="1886461"/>
            <a:ext cx="5602814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эвакуациялау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оқитын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тәрбиеленушілермен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кетіңіз</a:t>
            </a:r>
            <a:endParaRPr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6" name="Google Shape;245;g1bc6e687a7d_0_427"/>
          <p:cNvSpPr/>
          <p:nvPr/>
        </p:nvSpPr>
        <p:spPr bwMode="auto">
          <a:xfrm>
            <a:off x="8436771" y="1231125"/>
            <a:ext cx="3325929" cy="22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сөмкелерді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қалдырыңыз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7" name="Google Shape;246;g1bc6e687a7d_0_427"/>
          <p:cNvSpPr/>
          <p:nvPr/>
        </p:nvSpPr>
        <p:spPr bwMode="auto">
          <a:xfrm>
            <a:off x="8421751" y="1824726"/>
            <a:ext cx="3340949" cy="22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қолыңызды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жасырмаңыз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ұстаңыз</a:t>
            </a:r>
            <a:endParaRPr b="0" i="0" u="none" strike="noStrike" cap="none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8" name="Google Shape;247;g1bc6e687a7d_0_427"/>
          <p:cNvSpPr/>
          <p:nvPr/>
        </p:nvSpPr>
        <p:spPr bwMode="auto">
          <a:xfrm>
            <a:off x="1295813" y="3046803"/>
            <a:ext cx="3726444" cy="6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кабинеттен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топтан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дәліздегі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қызметкерлерді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кабинетіне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жіберіңіз</a:t>
            </a:r>
            <a:endParaRPr sz="1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248;g1bc6e687a7d_0_427"/>
          <p:cNvSpPr/>
          <p:nvPr/>
        </p:nvSpPr>
        <p:spPr bwMode="auto">
          <a:xfrm>
            <a:off x="1312470" y="3962311"/>
            <a:ext cx="3800255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кабинетке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келуге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рұқсаты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тобына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кіруге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0" name="Google Shape;249;g1bc6e687a7d_0_427"/>
          <p:cNvSpPr/>
          <p:nvPr/>
        </p:nvSpPr>
        <p:spPr bwMode="auto">
          <a:xfrm>
            <a:off x="1295813" y="4599260"/>
            <a:ext cx="3800255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мықтап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жабыңыз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жақсырақ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кілтпен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/>
          <p:cNvSpPr/>
          <p:nvPr/>
        </p:nvSpPr>
        <p:spPr bwMode="auto">
          <a:xfrm>
            <a:off x="1301730" y="4865458"/>
            <a:ext cx="3986129" cy="27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терезелерді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жабыңыз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перделерді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түсіріңіз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жабыңыз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2" name="Google Shape;251;g1bc6e687a7d_0_427"/>
          <p:cNvSpPr/>
          <p:nvPr/>
        </p:nvSpPr>
        <p:spPr bwMode="auto">
          <a:xfrm>
            <a:off x="5428323" y="3046802"/>
            <a:ext cx="6734792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шабуылдаушы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есікке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көре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алмайтындай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қабырғаға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қойыңыз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3" name="Google Shape;252;g1bc6e687a7d_0_427"/>
          <p:cNvSpPr/>
          <p:nvPr/>
        </p:nvSpPr>
        <p:spPr bwMode="auto">
          <a:xfrm>
            <a:off x="5440473" y="3489949"/>
            <a:ext cx="4945980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бұрыш</a:t>
            </a:r>
            <a:r>
              <a:rPr lang="ru-RU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 табу</a:t>
            </a:r>
            <a:endParaRPr sz="1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Google Shape;253;g1bc6e687a7d_0_427"/>
          <p:cNvSpPr/>
          <p:nvPr/>
        </p:nvSpPr>
        <p:spPr bwMode="auto">
          <a:xfrm>
            <a:off x="5428322" y="3936173"/>
            <a:ext cx="5794366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пен компьютер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мониторларын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өшіріңіз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ұялы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телефондарды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үнсіз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сигналға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қойыңыз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5" name="Google Shape;254;g1bc6e687a7d_0_427"/>
          <p:cNvSpPr/>
          <p:nvPr/>
        </p:nvSpPr>
        <p:spPr bwMode="auto">
          <a:xfrm>
            <a:off x="5440473" y="4421613"/>
            <a:ext cx="6474210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білім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алушылар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үшін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тыныштықты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қамтамасыз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ету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/>
          <p:cNvSpPr/>
          <p:nvPr/>
        </p:nvSpPr>
        <p:spPr bwMode="auto">
          <a:xfrm>
            <a:off x="5417553" y="4732280"/>
            <a:ext cx="6671739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парағын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толтырыңыз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дәліздерден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тізімдеңіз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көрсетілгендей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тізімін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2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27" name="Google Shape;256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146080" y="4155171"/>
            <a:ext cx="2187829" cy="1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204326" y="4155171"/>
            <a:ext cx="2187829" cy="1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79698" y="3296710"/>
            <a:ext cx="986422" cy="17719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/>
          <p:cNvSpPr/>
          <p:nvPr/>
        </p:nvSpPr>
        <p:spPr bwMode="auto">
          <a:xfrm>
            <a:off x="254333" y="5582526"/>
            <a:ext cx="10968355" cy="5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chemeClr val="dk1"/>
                </a:solidFill>
              </a:rPr>
              <a:t>Ескерту</a:t>
            </a:r>
            <a:r>
              <a:rPr lang="ru-RU" sz="1700" b="1" dirty="0">
                <a:solidFill>
                  <a:schemeClr val="dk1"/>
                </a:solidFill>
              </a:rPr>
              <a:t>: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шамдар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сөнгенге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келу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журналын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қолдарында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ұстайды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эвакуациялауды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етуге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Google Shape;260;g1bc6e687a7d_0_4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1006031" y="5429793"/>
            <a:ext cx="788794" cy="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143158" y="1284248"/>
            <a:ext cx="2113292" cy="1186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6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725703" y="4612243"/>
            <a:ext cx="10863166" cy="512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7476" y="2786833"/>
            <a:ext cx="3287161" cy="1607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424647" y="2999332"/>
            <a:ext cx="7960903" cy="512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424636" y="2869494"/>
            <a:ext cx="7874241" cy="144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маңдағы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қорғауды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sz="1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1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кепілге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алынуына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бермеңіз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абайлап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шығарыңыз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үй-жайға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паналаңыз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жауып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тастаңыз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сақшылары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келгенге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кету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ұстаңыз</a:t>
            </a:r>
            <a:endParaRPr sz="14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7488" y="81137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b="1" dirty="0" err="1">
                <a:solidFill>
                  <a:srgbClr val="FF0000"/>
                </a:solidFill>
              </a:rPr>
              <a:t>Білім</a:t>
            </a:r>
            <a:r>
              <a:rPr lang="ru-RU" b="1" dirty="0">
                <a:solidFill>
                  <a:srgbClr val="FF0000"/>
                </a:solidFill>
              </a:rPr>
              <a:t> беру </a:t>
            </a:r>
            <a:r>
              <a:rPr lang="ru-RU" b="1" dirty="0" err="1">
                <a:solidFill>
                  <a:srgbClr val="FF0000"/>
                </a:solidFill>
              </a:rPr>
              <a:t>ұйымдарына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кепілге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кезіндегі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іс-қимыл</a:t>
            </a:r>
            <a:r>
              <a:rPr lang="ru-RU" b="1" dirty="0">
                <a:solidFill>
                  <a:srgbClr val="FF0000"/>
                </a:solidFill>
              </a:rPr>
              <a:t> АЛГОРИТМІ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797469" y="1149154"/>
            <a:ext cx="2393350" cy="108399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26573" y="1149154"/>
            <a:ext cx="3287160" cy="108399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4826" y="1149154"/>
            <a:ext cx="2763007" cy="108399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04579" y="806779"/>
            <a:ext cx="3584797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sz="1500" b="1" dirty="0"/>
              <a:t>БАСШЫНЫҢ ІС-ӘРЕКЕТІ: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78561" y="1191830"/>
            <a:ext cx="2526033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қызметкерлердің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599767" y="1219077"/>
            <a:ext cx="2955754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қызметкерлерді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педагогтер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кепілге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03375" y="1423932"/>
            <a:ext cx="2160859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басқыншылардың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талаптарын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анықтауға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тырысыңыз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5920" y="1149154"/>
            <a:ext cx="548906" cy="108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34598" y="1641091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484466" y="1641091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12174" y="1149154"/>
            <a:ext cx="2600741" cy="108399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01938" y="1288433"/>
            <a:ext cx="2160859" cy="9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 algn="ctr">
              <a:defRPr/>
            </a:pP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терроризмге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штабтың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күштерімен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іс-қимылды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sz="11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60228" y="1641091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560319" y="2381860"/>
            <a:ext cx="6630500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Персоналдың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іс-әрекеттері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):</a:t>
            </a:r>
            <a:endParaRPr b="1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424649" y="4372415"/>
            <a:ext cx="7960903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106093" y="4612243"/>
            <a:ext cx="9972345" cy="83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қолжетімді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тәсілмен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қауіпсіздігін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кепілдендірілген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шартымен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sz="1400" b="1" dirty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кепілге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мән-жайлары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қаскүнемдер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3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3139" y="5131313"/>
            <a:ext cx="502935" cy="3070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3336160" y="3489096"/>
            <a:ext cx="502935" cy="3070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06067" y="5714958"/>
            <a:ext cx="2763007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marL="434340" indent="-307658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kk-KZ" sz="1400" b="1" i="1" dirty="0">
                <a:solidFill>
                  <a:schemeClr val="dk1"/>
                </a:solidFill>
              </a:rPr>
              <a:t>саны</a:t>
            </a:r>
            <a:r>
              <a:rPr lang="en-US" sz="1400" b="1" i="1" dirty="0">
                <a:solidFill>
                  <a:schemeClr val="dk1"/>
                </a:solidFill>
              </a:rPr>
              <a:t>, </a:t>
            </a:r>
            <a:endParaRPr sz="1400" b="1" i="1" dirty="0">
              <a:solidFill>
                <a:schemeClr val="dk1"/>
              </a:solidFill>
            </a:endParaRPr>
          </a:p>
          <a:p>
            <a:pPr marL="434340" indent="-307658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400" b="1" i="1" dirty="0" err="1">
                <a:solidFill>
                  <a:schemeClr val="dk1"/>
                </a:solidFill>
              </a:rPr>
              <a:t>қару-жарақ</a:t>
            </a:r>
            <a:r>
              <a:rPr lang="en-US" sz="1400" b="1" i="1" dirty="0">
                <a:solidFill>
                  <a:schemeClr val="dk1"/>
                </a:solidFill>
              </a:rPr>
              <a:t>, </a:t>
            </a:r>
            <a:endParaRPr sz="1400" b="1" i="1" dirty="0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6916919" y="5714958"/>
            <a:ext cx="2763007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marL="434340" indent="-307658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400" b="1" i="1" dirty="0" err="1">
                <a:solidFill>
                  <a:schemeClr val="dk1"/>
                </a:solidFill>
              </a:rPr>
              <a:t>лақап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аттар</a:t>
            </a:r>
            <a:r>
              <a:rPr lang="en-US" sz="1400" b="1" i="1" dirty="0">
                <a:solidFill>
                  <a:schemeClr val="dk1"/>
                </a:solidFill>
              </a:rPr>
              <a:t>, </a:t>
            </a:r>
            <a:endParaRPr sz="1400" b="1" i="1" dirty="0">
              <a:solidFill>
                <a:schemeClr val="dk1"/>
              </a:solidFill>
            </a:endParaRPr>
          </a:p>
          <a:p>
            <a:pPr marL="434340" indent="-307658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kk-KZ" sz="1400" b="1" i="1" dirty="0">
                <a:solidFill>
                  <a:schemeClr val="dk1"/>
                </a:solidFill>
              </a:rPr>
              <a:t>ұлты</a:t>
            </a:r>
            <a:endParaRPr sz="1400" b="1" i="1" dirty="0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4237660" y="5714958"/>
            <a:ext cx="2763007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marL="434340" indent="-307658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400" b="1" i="1" dirty="0" err="1">
                <a:solidFill>
                  <a:schemeClr val="dk1"/>
                </a:solidFill>
              </a:rPr>
              <a:t>жабдықтау</a:t>
            </a:r>
            <a:r>
              <a:rPr lang="en-US" sz="1400" b="1" i="1" dirty="0">
                <a:solidFill>
                  <a:schemeClr val="dk1"/>
                </a:solidFill>
              </a:rPr>
              <a:t>,</a:t>
            </a:r>
            <a:endParaRPr sz="1400" b="1" i="1" dirty="0">
              <a:solidFill>
                <a:schemeClr val="dk1"/>
              </a:solidFill>
            </a:endParaRPr>
          </a:p>
          <a:p>
            <a:pPr marL="434340" indent="-307658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kk-KZ" sz="1400" b="1" i="1" dirty="0">
                <a:solidFill>
                  <a:schemeClr val="dk1"/>
                </a:solidFill>
              </a:rPr>
              <a:t>жасы</a:t>
            </a:r>
            <a:r>
              <a:rPr lang="en-US" sz="1400" b="1" i="1" dirty="0">
                <a:solidFill>
                  <a:schemeClr val="dk1"/>
                </a:solidFill>
              </a:rPr>
              <a:t>, </a:t>
            </a:r>
            <a:endParaRPr sz="1400" b="1" i="1" dirty="0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098613" y="4881969"/>
            <a:ext cx="1413230" cy="1321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5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7;g1bc6e687a7d_0_794"/>
          <p:cNvSpPr/>
          <p:nvPr/>
        </p:nvSpPr>
        <p:spPr bwMode="auto">
          <a:xfrm>
            <a:off x="0" y="638152"/>
            <a:ext cx="12192075" cy="45930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58;g1bc6e687a7d_0_794"/>
          <p:cNvPicPr/>
          <p:nvPr/>
        </p:nvPicPr>
        <p:blipFill>
          <a:blip r:embed="rId2">
            <a:alphaModFix/>
          </a:blip>
          <a:srcRect l="72547" r="-790"/>
          <a:stretch/>
        </p:blipFill>
        <p:spPr bwMode="auto">
          <a:xfrm>
            <a:off x="173286" y="3922758"/>
            <a:ext cx="1135040" cy="231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9;g1bc6e687a7d_0_794"/>
          <p:cNvPicPr/>
          <p:nvPr/>
        </p:nvPicPr>
        <p:blipFill>
          <a:blip r:embed="rId2">
            <a:alphaModFix/>
          </a:blip>
          <a:srcRect r="71757"/>
          <a:stretch/>
        </p:blipFill>
        <p:spPr bwMode="auto">
          <a:xfrm>
            <a:off x="173286" y="1273675"/>
            <a:ext cx="1135040" cy="23135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0;g1bc6e687a7d_0_794"/>
          <p:cNvSpPr/>
          <p:nvPr/>
        </p:nvSpPr>
        <p:spPr bwMode="auto">
          <a:xfrm>
            <a:off x="137463" y="-29920"/>
            <a:ext cx="12054612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ұйымында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кепілге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әрекеттердің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АЛГОРИТМІ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361;g1bc6e687a7d_0_794"/>
          <p:cNvSpPr/>
          <p:nvPr/>
        </p:nvSpPr>
        <p:spPr bwMode="auto">
          <a:xfrm>
            <a:off x="4015893" y="699936"/>
            <a:ext cx="4114983" cy="35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әрекеттері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b="1" dirty="0">
              <a:solidFill>
                <a:srgbClr val="00206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9" name="Google Shape;362;g1bc6e687a7d_0_794"/>
          <p:cNvSpPr/>
          <p:nvPr/>
        </p:nvSpPr>
        <p:spPr bwMode="auto">
          <a:xfrm>
            <a:off x="1731674" y="1270300"/>
            <a:ext cx="10031813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үрейленбеңіз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сабырлы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болыңыз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және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өзін-өзі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ұстаңыз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10" name="Google Shape;363;g1bc6e687a7d_0_794"/>
          <p:cNvSpPr/>
          <p:nvPr/>
        </p:nvSpPr>
        <p:spPr bwMode="auto">
          <a:xfrm>
            <a:off x="1925762" y="1653706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қауіпсіз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орын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табуға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тырысыңыз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4;g1bc6e687a7d_0_794"/>
          <p:cNvSpPr/>
          <p:nvPr/>
        </p:nvSpPr>
        <p:spPr bwMode="auto">
          <a:xfrm>
            <a:off x="1731674" y="2062744"/>
            <a:ext cx="10230537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Есіңізде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болсын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сіздің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тұтқынға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алынғаныңыз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туралы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хабарлама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алған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арнайы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қызметтер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қазірдің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өзінде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әрекет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ете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бастады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және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сізді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босату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үшін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қажеттінің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бәрін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жасайды</a:t>
            </a:r>
            <a:r>
              <a:rPr lang="ru-RU" sz="1400" b="1" dirty="0">
                <a:solidFill>
                  <a:schemeClr val="dk1"/>
                </a:solidFill>
              </a:rPr>
              <a:t>.</a:t>
            </a:r>
            <a:endParaRPr sz="1400" b="1" dirty="0">
              <a:solidFill>
                <a:schemeClr val="dk1"/>
              </a:solidFill>
            </a:endParaRPr>
          </a:p>
        </p:txBody>
      </p:sp>
      <p:pic>
        <p:nvPicPr>
          <p:cNvPr id="12" name="Google Shape;365;g1bc6e687a7d_0_79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-1028053" y="3628363"/>
            <a:ext cx="4962602" cy="253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6;g1bc6e687a7d_0_794"/>
          <p:cNvSpPr/>
          <p:nvPr/>
        </p:nvSpPr>
        <p:spPr bwMode="auto">
          <a:xfrm>
            <a:off x="1925762" y="2651470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шабуылдаушыларды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қару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қолдануға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итермелейтін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және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адам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шығынына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әкелетін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әрекеттерді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болдырмау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67;g1bc6e687a7d_0_794"/>
          <p:cNvSpPr/>
          <p:nvPr/>
        </p:nvSpPr>
        <p:spPr bwMode="auto">
          <a:xfrm>
            <a:off x="1731674" y="3219439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айыру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қорлау</a:t>
            </a:r>
            <a:r>
              <a:rPr lang="ru-RU" sz="1400" b="1" dirty="0">
                <a:solidFill>
                  <a:schemeClr val="dk1"/>
                </a:solidFill>
              </a:rPr>
              <a:t> мен </a:t>
            </a:r>
            <a:r>
              <a:rPr lang="ru-RU" sz="1400" b="1" dirty="0" err="1">
                <a:solidFill>
                  <a:schemeClr val="dk1"/>
                </a:solidFill>
              </a:rPr>
              <a:t>қорлыққа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төзініз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қылмыскерлердің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көзіне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қарамаңыз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арандатушылықпен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әрекет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етпеңіз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15" name="Google Shape;368;g1bc6e687a7d_0_794"/>
          <p:cNvSpPr/>
          <p:nvPr/>
        </p:nvSpPr>
        <p:spPr bwMode="auto">
          <a:xfrm>
            <a:off x="1925762" y="3789804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кез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келген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әрекеттерді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орындау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үшін</a:t>
            </a:r>
            <a:r>
              <a:rPr lang="ru-RU" sz="1400" dirty="0">
                <a:solidFill>
                  <a:srgbClr val="2F5496"/>
                </a:solidFill>
              </a:rPr>
              <a:t> (</a:t>
            </a:r>
            <a:r>
              <a:rPr lang="ru-RU" sz="1400" dirty="0" err="1">
                <a:solidFill>
                  <a:srgbClr val="2F5496"/>
                </a:solidFill>
              </a:rPr>
              <a:t>отыру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тұру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ішу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дәретханаға</a:t>
            </a:r>
            <a:r>
              <a:rPr lang="ru-RU" sz="1400" dirty="0">
                <a:solidFill>
                  <a:srgbClr val="2F5496"/>
                </a:solidFill>
              </a:rPr>
              <a:t> бару), </a:t>
            </a:r>
            <a:r>
              <a:rPr lang="ru-RU" sz="1400" dirty="0" err="1">
                <a:solidFill>
                  <a:srgbClr val="2F5496"/>
                </a:solidFill>
              </a:rPr>
              <a:t>рұқсат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сұраңыз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69;g1bc6e687a7d_0_794"/>
          <p:cNvSpPr/>
          <p:nvPr/>
        </p:nvSpPr>
        <p:spPr bwMode="auto">
          <a:xfrm>
            <a:off x="1731674" y="4198841"/>
            <a:ext cx="10230537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егер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сіз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жарақат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алсаңыз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қозғалмауға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тырысыңыз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бұл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жоғалтуды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азайтады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17" name="Google Shape;370;g1bc6e687a7d_0_794"/>
          <p:cNvSpPr/>
          <p:nvPr/>
        </p:nvSpPr>
        <p:spPr bwMode="auto">
          <a:xfrm>
            <a:off x="1925762" y="4538077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қауіпсіздік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күштерінің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сізді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босату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операциясы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кезінде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келесі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талаптарды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қатаң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сақтаңыз</a:t>
            </a:r>
            <a:endParaRPr lang="ru-RU" sz="1400" dirty="0">
              <a:solidFill>
                <a:srgbClr val="2F5496"/>
              </a:solidFill>
            </a:endParaRPr>
          </a:p>
        </p:txBody>
      </p:sp>
      <p:sp>
        <p:nvSpPr>
          <p:cNvPr id="18" name="Google Shape;371;g1bc6e687a7d_0_794"/>
          <p:cNvSpPr/>
          <p:nvPr/>
        </p:nvSpPr>
        <p:spPr bwMode="auto">
          <a:xfrm>
            <a:off x="1731674" y="5106046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еденге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төмен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қаратып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жатыңыз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басыңызды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қолыңызбен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жауып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қозғалмаңыз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19" name="Google Shape;372;g1bc6e687a7d_0_794"/>
          <p:cNvSpPr/>
          <p:nvPr/>
        </p:nvSpPr>
        <p:spPr bwMode="auto">
          <a:xfrm>
            <a:off x="1925762" y="5565338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dirty="0" err="1">
                <a:solidFill>
                  <a:srgbClr val="2F5496"/>
                </a:solidFill>
              </a:rPr>
              <a:t>Барлау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қызметкерлеріне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қарай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жүгірмеңіз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немесе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қашпаңыз</a:t>
            </a:r>
            <a:r>
              <a:rPr lang="ru-RU" sz="1400" dirty="0">
                <a:solidFill>
                  <a:srgbClr val="2F5496"/>
                </a:solidFill>
              </a:rPr>
              <a:t>, </a:t>
            </a:r>
            <a:r>
              <a:rPr lang="ru-RU" sz="1400" dirty="0" err="1">
                <a:solidFill>
                  <a:srgbClr val="2F5496"/>
                </a:solidFill>
              </a:rPr>
              <a:t>өйткені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олар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сізді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қылмыскер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деп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санауы</a:t>
            </a:r>
            <a:r>
              <a:rPr lang="ru-RU" sz="1400" dirty="0">
                <a:solidFill>
                  <a:srgbClr val="2F5496"/>
                </a:solidFill>
              </a:rPr>
              <a:t> </a:t>
            </a:r>
            <a:r>
              <a:rPr lang="ru-RU" sz="1400" dirty="0" err="1">
                <a:solidFill>
                  <a:srgbClr val="2F5496"/>
                </a:solidFill>
              </a:rPr>
              <a:t>мүмкін</a:t>
            </a:r>
            <a:endParaRPr sz="1400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73;g1bc6e687a7d_0_794"/>
          <p:cNvSpPr/>
          <p:nvPr/>
        </p:nvSpPr>
        <p:spPr bwMode="auto">
          <a:xfrm>
            <a:off x="1731674" y="5952619"/>
            <a:ext cx="10230537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есік</a:t>
            </a:r>
            <a:r>
              <a:rPr lang="ru-RU" sz="1400" b="1" dirty="0">
                <a:solidFill>
                  <a:schemeClr val="dk1"/>
                </a:solidFill>
              </a:rPr>
              <a:t> пен </a:t>
            </a:r>
            <a:r>
              <a:rPr lang="ru-RU" sz="1400" b="1" dirty="0" err="1">
                <a:solidFill>
                  <a:schemeClr val="dk1"/>
                </a:solidFill>
              </a:rPr>
              <a:t>терезе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аулақ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болыңыз</a:t>
            </a:r>
            <a:endParaRPr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3674</Words>
  <Application>Microsoft Office PowerPoint</Application>
  <PresentationFormat>Произвольный</PresentationFormat>
  <Paragraphs>330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Балалардың қауіпсіздігін қамтамасыз ету бағытында қолданылатын нормативтік құқықтық актілер, ұсынымдар мен алгоритмдер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Балалардың қауіпсіздігін қамтамасыз ету бағытында нормативтік құқықтық актілер, ұсынымдар мен алгоритмдер</dc:title>
  <dc:creator>Пользователь Windows</dc:creator>
  <cp:lastModifiedBy>ПК</cp:lastModifiedBy>
  <cp:revision>15</cp:revision>
  <dcterms:created xsi:type="dcterms:W3CDTF">2024-04-16T07:32:37Z</dcterms:created>
  <dcterms:modified xsi:type="dcterms:W3CDTF">2024-04-16T10:48:35Z</dcterms:modified>
</cp:coreProperties>
</file>